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966" r:id="rId3"/>
    <p:sldId id="916" r:id="rId4"/>
    <p:sldId id="917" r:id="rId5"/>
    <p:sldId id="918" r:id="rId6"/>
    <p:sldId id="919" r:id="rId7"/>
    <p:sldId id="920" r:id="rId8"/>
    <p:sldId id="921" r:id="rId9"/>
    <p:sldId id="922" r:id="rId10"/>
    <p:sldId id="923" r:id="rId11"/>
    <p:sldId id="968" r:id="rId12"/>
    <p:sldId id="969" r:id="rId13"/>
    <p:sldId id="970" r:id="rId14"/>
    <p:sldId id="971" r:id="rId15"/>
    <p:sldId id="972" r:id="rId16"/>
    <p:sldId id="973" r:id="rId17"/>
    <p:sldId id="974" r:id="rId18"/>
    <p:sldId id="975" r:id="rId19"/>
    <p:sldId id="976" r:id="rId20"/>
    <p:sldId id="977" r:id="rId21"/>
    <p:sldId id="932" r:id="rId22"/>
    <p:sldId id="993" r:id="rId23"/>
    <p:sldId id="994" r:id="rId24"/>
    <p:sldId id="995" r:id="rId25"/>
    <p:sldId id="989" r:id="rId26"/>
    <p:sldId id="990" r:id="rId27"/>
    <p:sldId id="936" r:id="rId28"/>
    <p:sldId id="937" r:id="rId29"/>
    <p:sldId id="938" r:id="rId30"/>
    <p:sldId id="939" r:id="rId31"/>
    <p:sldId id="940" r:id="rId32"/>
    <p:sldId id="980" r:id="rId33"/>
    <p:sldId id="981" r:id="rId34"/>
    <p:sldId id="983" r:id="rId35"/>
    <p:sldId id="984" r:id="rId36"/>
    <p:sldId id="985" r:id="rId37"/>
    <p:sldId id="986" r:id="rId38"/>
    <p:sldId id="987" r:id="rId39"/>
    <p:sldId id="988" r:id="rId40"/>
    <p:sldId id="991" r:id="rId41"/>
    <p:sldId id="978" r:id="rId42"/>
    <p:sldId id="979" r:id="rId43"/>
    <p:sldId id="943" r:id="rId44"/>
    <p:sldId id="944" r:id="rId45"/>
    <p:sldId id="945" r:id="rId46"/>
    <p:sldId id="539" r:id="rId4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F3EF17E-CC93-48A4-9DBA-644BAE71D179}">
          <p14:sldIdLst>
            <p14:sldId id="256"/>
            <p14:sldId id="966"/>
          </p14:sldIdLst>
        </p14:section>
        <p14:section name="R-CNN" id="{13245554-E278-417C-BA08-F44EF3BC43F4}">
          <p14:sldIdLst>
            <p14:sldId id="916"/>
            <p14:sldId id="917"/>
            <p14:sldId id="918"/>
            <p14:sldId id="919"/>
            <p14:sldId id="920"/>
            <p14:sldId id="921"/>
            <p14:sldId id="922"/>
          </p14:sldIdLst>
        </p14:section>
        <p14:section name="Fast R-CNN" id="{E2E3EF6B-02D7-4B64-B123-008F796894EB}">
          <p14:sldIdLst>
            <p14:sldId id="923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</p14:sldIdLst>
        </p14:section>
        <p14:section name="RoI Pool" id="{AC8EF41B-D44B-49A8-B3FD-1AFA2BF8BD9F}">
          <p14:sldIdLst>
            <p14:sldId id="977"/>
            <p14:sldId id="932"/>
            <p14:sldId id="993"/>
            <p14:sldId id="994"/>
            <p14:sldId id="995"/>
          </p14:sldIdLst>
        </p14:section>
        <p14:section name="Fast RCNN Train" id="{B72D79B4-74C3-4467-AD67-55874D025FDB}">
          <p14:sldIdLst>
            <p14:sldId id="989"/>
            <p14:sldId id="990"/>
          </p14:sldIdLst>
        </p14:section>
        <p14:section name="Fast RCNN Performance" id="{168A860B-A994-484D-92B6-690EB7F34332}">
          <p14:sldIdLst>
            <p14:sldId id="936"/>
            <p14:sldId id="937"/>
            <p14:sldId id="938"/>
          </p14:sldIdLst>
        </p14:section>
        <p14:section name="Faster RCNN" id="{B31A26A6-9FF2-4F84-84B9-13C05FDF7AE4}">
          <p14:sldIdLst>
            <p14:sldId id="939"/>
            <p14:sldId id="940"/>
          </p14:sldIdLst>
        </p14:section>
        <p14:section name="RPN" id="{A7862F0E-23B1-4926-8446-094C1E5502D7}">
          <p14:sldIdLst>
            <p14:sldId id="980"/>
            <p14:sldId id="981"/>
            <p14:sldId id="983"/>
            <p14:sldId id="984"/>
            <p14:sldId id="985"/>
            <p14:sldId id="986"/>
            <p14:sldId id="987"/>
            <p14:sldId id="988"/>
            <p14:sldId id="991"/>
          </p14:sldIdLst>
        </p14:section>
        <p14:section name="Faster RCNN Train" id="{521974ED-6C32-4F05-82D5-6E22D27C6CCB}">
          <p14:sldIdLst>
            <p14:sldId id="978"/>
            <p14:sldId id="979"/>
          </p14:sldIdLst>
        </p14:section>
        <p14:section name="Faster RCNN Result" id="{B7D5BF98-BFB3-4672-82B2-AD4B895D698A}">
          <p14:sldIdLst>
            <p14:sldId id="943"/>
            <p14:sldId id="944"/>
            <p14:sldId id="945"/>
          </p14:sldIdLst>
        </p14:section>
        <p14:section name="break" id="{1463BE3C-CC3C-4F46-A043-447808D7931E}">
          <p14:sldIdLst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TYAARIFIANTO" initials="ADF" lastIdx="1" clrIdx="0">
    <p:extLst>
      <p:ext uri="{19B8F6BF-5375-455C-9EA6-DF929625EA0E}">
        <p15:presenceInfo xmlns:p15="http://schemas.microsoft.com/office/powerpoint/2012/main" userId="ANDITYAARIFI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E2F0D9"/>
    <a:srgbClr val="FFFFFF"/>
    <a:srgbClr val="FBE5D6"/>
    <a:srgbClr val="DAE3F3"/>
    <a:srgbClr val="FFFFE1"/>
    <a:srgbClr val="009900"/>
    <a:srgbClr val="00CC00"/>
    <a:srgbClr val="29A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069" autoAdjust="0"/>
  </p:normalViewPr>
  <p:slideViewPr>
    <p:cSldViewPr snapToGrid="0" snapToObjects="1">
      <p:cViewPr>
        <p:scale>
          <a:sx n="90" d="100"/>
          <a:sy n="90" d="100"/>
        </p:scale>
        <p:origin x="84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28-Nov-20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807D18-3EBE-4E6F-BCCD-59F37C7DECB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0C40E-CB92-478D-884A-688CBF6D278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479D0-FAC2-4D6C-B2F1-6A2D0D68F6A9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6C0E-4900-4306-A394-A4E39CA21163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D1326-1BD4-4DC4-9F51-9647ED5CC21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1C7A1-AC8A-48ED-AA5D-7F12D99FB82E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28-Nov-20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3: Two-Stage Object Detection 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Fast R-CNN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290565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552827" y="4811660"/>
            <a:ext cx="4314824" cy="1581151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F433FB74-3751-45F5-9A46-E35A96122F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First, do not perform region proposal on input image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Instead, Project region proposal to </a:t>
            </a:r>
            <a:r>
              <a:rPr lang="en-US" sz="2000" dirty="0">
                <a:solidFill>
                  <a:srgbClr val="C00000"/>
                </a:solidFill>
              </a:rPr>
              <a:t>smaller feature map</a:t>
            </a:r>
            <a:endParaRPr lang="id-ID" sz="2000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0ACF6C-15A7-44E0-8CDB-45EF963514A2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A9A5C-76E0-45D1-830D-4B626448DD61}"/>
              </a:ext>
            </a:extLst>
          </p:cNvPr>
          <p:cNvSpPr txBox="1"/>
          <p:nvPr/>
        </p:nvSpPr>
        <p:spPr>
          <a:xfrm>
            <a:off x="998245" y="4818789"/>
            <a:ext cx="335756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“</a:t>
            </a:r>
            <a:r>
              <a:rPr lang="id-ID" sz="1600" dirty="0">
                <a:solidFill>
                  <a:srgbClr val="C00000"/>
                </a:solidFill>
              </a:rPr>
              <a:t>Backbone</a:t>
            </a:r>
            <a:r>
              <a:rPr lang="id-ID" sz="1600" dirty="0"/>
              <a:t>”</a:t>
            </a:r>
            <a:r>
              <a:rPr lang="en-US" sz="1600" dirty="0"/>
              <a:t> </a:t>
            </a:r>
            <a:r>
              <a:rPr lang="id-ID" sz="1600" dirty="0"/>
              <a:t>network:</a:t>
            </a:r>
          </a:p>
          <a:p>
            <a:pPr algn="r"/>
            <a:r>
              <a:rPr lang="id-ID" sz="1600" dirty="0"/>
              <a:t>AlexNet, VGG,</a:t>
            </a:r>
            <a:r>
              <a:rPr lang="en-US" sz="1600" dirty="0"/>
              <a:t> </a:t>
            </a:r>
            <a:r>
              <a:rPr lang="id-ID" sz="1600" dirty="0"/>
              <a:t>ResNet, etc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CFA97-FE41-400F-B387-C2C655330B63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456196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456196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D8F72C-4980-4401-A516-3F9ECD35F6EA}"/>
              </a:ext>
            </a:extLst>
          </p:cNvPr>
          <p:cNvSpPr/>
          <p:nvPr/>
        </p:nvSpPr>
        <p:spPr>
          <a:xfrm>
            <a:off x="7188937" y="377734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Feature map (e.g. </a:t>
            </a:r>
            <a:r>
              <a:rPr lang="en-US" sz="1600" dirty="0">
                <a:solidFill>
                  <a:srgbClr val="C00000"/>
                </a:solidFill>
              </a:rPr>
              <a:t>conv5 feature</a:t>
            </a:r>
            <a:r>
              <a:rPr lang="en-US" sz="1600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6A6E6B-28C4-45D0-A9E6-3B505FA1F7A4}"/>
              </a:ext>
            </a:extLst>
          </p:cNvPr>
          <p:cNvSpPr/>
          <p:nvPr/>
        </p:nvSpPr>
        <p:spPr>
          <a:xfrm>
            <a:off x="7188937" y="447255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whole image through </a:t>
            </a:r>
            <a:r>
              <a:rPr lang="en-US" sz="1600" dirty="0" err="1">
                <a:solidFill>
                  <a:srgbClr val="C00000"/>
                </a:solidFill>
              </a:rPr>
              <a:t>ConvNet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84F343B-1DC2-4E35-B46F-1600AF83854C}"/>
              </a:ext>
            </a:extLst>
          </p:cNvPr>
          <p:cNvSpPr/>
          <p:nvPr/>
        </p:nvSpPr>
        <p:spPr>
          <a:xfrm>
            <a:off x="543221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7985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 animBg="1"/>
      <p:bldP spid="4" grpId="0" animBg="1"/>
      <p:bldP spid="19" grpId="0"/>
      <p:bldP spid="20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26B1EA-A5B3-4DAD-868D-98BCFF099CD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Perform </a:t>
            </a:r>
            <a:r>
              <a:rPr lang="en-US" sz="2000" dirty="0">
                <a:solidFill>
                  <a:srgbClr val="C00000"/>
                </a:solidFill>
              </a:rPr>
              <a:t>Region Proposal </a:t>
            </a:r>
            <a:r>
              <a:rPr lang="en-US" sz="2000" dirty="0"/>
              <a:t>to the feature map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552827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456196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5A6C37F-B759-40D0-B256-5CB8B0D0C87F}"/>
              </a:ext>
            </a:extLst>
          </p:cNvPr>
          <p:cNvSpPr/>
          <p:nvPr/>
        </p:nvSpPr>
        <p:spPr>
          <a:xfrm>
            <a:off x="543221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1A43571-F3ED-43A0-8481-B2C8DF7CDBF7}"/>
              </a:ext>
            </a:extLst>
          </p:cNvPr>
          <p:cNvSpPr/>
          <p:nvPr/>
        </p:nvSpPr>
        <p:spPr>
          <a:xfrm>
            <a:off x="456196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4026C99-0D80-4942-9E1A-BC9C4C1CAF08}"/>
              </a:ext>
            </a:extLst>
          </p:cNvPr>
          <p:cNvSpPr/>
          <p:nvPr/>
        </p:nvSpPr>
        <p:spPr>
          <a:xfrm>
            <a:off x="4733610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021043F-6770-4BA9-993F-6C3E5EF25A60}"/>
              </a:ext>
            </a:extLst>
          </p:cNvPr>
          <p:cNvSpPr/>
          <p:nvPr/>
        </p:nvSpPr>
        <p:spPr>
          <a:xfrm>
            <a:off x="5422786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A1D9F1D-1C67-4CE9-96A8-FD9DB859CA6E}"/>
              </a:ext>
            </a:extLst>
          </p:cNvPr>
          <p:cNvSpPr/>
          <p:nvPr/>
        </p:nvSpPr>
        <p:spPr>
          <a:xfrm>
            <a:off x="6229202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A08B6-7C8F-4872-9898-2B3D42462408}"/>
              </a:ext>
            </a:extLst>
          </p:cNvPr>
          <p:cNvSpPr txBox="1"/>
          <p:nvPr/>
        </p:nvSpPr>
        <p:spPr>
          <a:xfrm>
            <a:off x="998245" y="4818789"/>
            <a:ext cx="335756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“Backbone”</a:t>
            </a:r>
            <a:r>
              <a:rPr lang="en-US" sz="1600" dirty="0"/>
              <a:t> </a:t>
            </a:r>
            <a:r>
              <a:rPr lang="id-ID" sz="1600" dirty="0"/>
              <a:t>network:</a:t>
            </a:r>
          </a:p>
          <a:p>
            <a:pPr algn="r"/>
            <a:r>
              <a:rPr lang="id-ID" sz="1600" dirty="0"/>
              <a:t>AlexNet, VGG,</a:t>
            </a:r>
            <a:r>
              <a:rPr lang="en-US" sz="1600" dirty="0"/>
              <a:t> </a:t>
            </a:r>
            <a:r>
              <a:rPr lang="id-ID" sz="1600" dirty="0"/>
              <a:t>ResNet, etc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6ACFBE-AC2B-44C1-96C2-7566FAD9BF1B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EEB8E-EB2E-460C-BE1E-5B8E08F752A5}"/>
              </a:ext>
            </a:extLst>
          </p:cNvPr>
          <p:cNvSpPr txBox="1"/>
          <p:nvPr/>
        </p:nvSpPr>
        <p:spPr>
          <a:xfrm>
            <a:off x="1227544" y="3528953"/>
            <a:ext cx="268793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</a:rPr>
              <a:t>Regions of Interest </a:t>
            </a:r>
            <a:r>
              <a:rPr lang="en-US" sz="1600" dirty="0"/>
              <a:t>(</a:t>
            </a:r>
            <a:r>
              <a:rPr lang="en-US" sz="1600" dirty="0" err="1"/>
              <a:t>RoIs</a:t>
            </a:r>
            <a:r>
              <a:rPr lang="en-US" sz="1600" dirty="0"/>
              <a:t>) from a </a:t>
            </a:r>
            <a:br>
              <a:rPr lang="en-US" sz="1600" dirty="0"/>
            </a:br>
            <a:r>
              <a:rPr lang="en-US" sz="1600" dirty="0"/>
              <a:t>proposal method</a:t>
            </a:r>
            <a:endParaRPr lang="id-ID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0DA3D9-E8DC-4B9C-8347-993425FB97B2}"/>
              </a:ext>
            </a:extLst>
          </p:cNvPr>
          <p:cNvSpPr/>
          <p:nvPr/>
        </p:nvSpPr>
        <p:spPr>
          <a:xfrm>
            <a:off x="7188937" y="377734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Feature map (e.g. conv5 feature)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CB6D56-3CD8-4E45-AEFE-9CFC2970C7B6}"/>
              </a:ext>
            </a:extLst>
          </p:cNvPr>
          <p:cNvSpPr/>
          <p:nvPr/>
        </p:nvSpPr>
        <p:spPr>
          <a:xfrm>
            <a:off x="7188937" y="447255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whole image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0AFB74E-C039-4883-9D84-D98E7DC731C6}"/>
              </a:ext>
            </a:extLst>
          </p:cNvPr>
          <p:cNvCxnSpPr>
            <a:cxnSpLocks/>
          </p:cNvCxnSpPr>
          <p:nvPr/>
        </p:nvCxnSpPr>
        <p:spPr>
          <a:xfrm>
            <a:off x="3915474" y="3993612"/>
            <a:ext cx="9708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81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552827" y="4811660"/>
            <a:ext cx="4314824" cy="1581151"/>
          </a:xfrm>
          <a:prstGeom prst="rect">
            <a:avLst/>
          </a:prstGeom>
        </p:spPr>
      </p:pic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01F117C4-4E53-4ED7-83C0-CA273C35E4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Crop + Resize </a:t>
            </a:r>
            <a:r>
              <a:rPr lang="en-US" sz="2000" dirty="0"/>
              <a:t>features</a:t>
            </a:r>
            <a:endParaRPr lang="id-ID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BE6C6-EE7F-4D2D-8772-2466E0EEB1C5}"/>
              </a:ext>
            </a:extLst>
          </p:cNvPr>
          <p:cNvSpPr txBox="1"/>
          <p:nvPr/>
        </p:nvSpPr>
        <p:spPr>
          <a:xfrm>
            <a:off x="998245" y="4818789"/>
            <a:ext cx="335756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“Backbone”</a:t>
            </a:r>
            <a:r>
              <a:rPr lang="en-US" sz="1600" dirty="0"/>
              <a:t> </a:t>
            </a:r>
            <a:r>
              <a:rPr lang="id-ID" sz="1600" dirty="0"/>
              <a:t>network:</a:t>
            </a:r>
          </a:p>
          <a:p>
            <a:pPr algn="r"/>
            <a:r>
              <a:rPr lang="id-ID" sz="1600" dirty="0"/>
              <a:t>AlexNet, VGG,</a:t>
            </a:r>
            <a:r>
              <a:rPr lang="en-US" sz="1600" dirty="0"/>
              <a:t> </a:t>
            </a:r>
            <a:r>
              <a:rPr lang="id-ID" sz="1600" dirty="0"/>
              <a:t>ResNet, etc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302633-896D-4ADE-9685-36042773D97A}"/>
              </a:ext>
            </a:extLst>
          </p:cNvPr>
          <p:cNvSpPr txBox="1"/>
          <p:nvPr/>
        </p:nvSpPr>
        <p:spPr>
          <a:xfrm>
            <a:off x="1227544" y="3528953"/>
            <a:ext cx="268793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Regions of Interest (</a:t>
            </a:r>
            <a:r>
              <a:rPr lang="en-US" sz="1600" dirty="0" err="1"/>
              <a:t>RoIs</a:t>
            </a:r>
            <a:r>
              <a:rPr lang="en-US" sz="1600" dirty="0"/>
              <a:t>) from a </a:t>
            </a:r>
            <a:br>
              <a:rPr lang="en-US" sz="1600" dirty="0"/>
            </a:br>
            <a:r>
              <a:rPr lang="en-US" sz="1600" dirty="0"/>
              <a:t>proposal method</a:t>
            </a:r>
            <a:endParaRPr lang="id-ID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CFA97-FE41-400F-B387-C2C655330B63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456196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456196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4733610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5422786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6229202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487269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556990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6267532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5021063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5737524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6415901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26A7B-54A3-49B5-8C58-F7219FF1AEAF}"/>
              </a:ext>
            </a:extLst>
          </p:cNvPr>
          <p:cNvSpPr/>
          <p:nvPr/>
        </p:nvSpPr>
        <p:spPr>
          <a:xfrm>
            <a:off x="7188937" y="3099256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RoI</a:t>
            </a:r>
            <a:r>
              <a:rPr lang="en-US" sz="1600" dirty="0">
                <a:solidFill>
                  <a:srgbClr val="C00000"/>
                </a:solidFill>
              </a:rPr>
              <a:t> Pooling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D8605F-6A79-4987-9A4E-CB7A6226644E}"/>
              </a:ext>
            </a:extLst>
          </p:cNvPr>
          <p:cNvSpPr/>
          <p:nvPr/>
        </p:nvSpPr>
        <p:spPr>
          <a:xfrm>
            <a:off x="7188937" y="377734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Feature map (e.g. conv5 feature)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356C6E-6A50-4779-A5B3-1B7310F24D6C}"/>
              </a:ext>
            </a:extLst>
          </p:cNvPr>
          <p:cNvSpPr/>
          <p:nvPr/>
        </p:nvSpPr>
        <p:spPr>
          <a:xfrm>
            <a:off x="7188937" y="447255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whole image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FB3525A3-C7C4-466C-A440-7C3C9EA40460}"/>
              </a:ext>
            </a:extLst>
          </p:cNvPr>
          <p:cNvSpPr/>
          <p:nvPr/>
        </p:nvSpPr>
        <p:spPr>
          <a:xfrm>
            <a:off x="543221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87CF55-33CD-41A9-B725-A48D09E0F373}"/>
              </a:ext>
            </a:extLst>
          </p:cNvPr>
          <p:cNvCxnSpPr>
            <a:cxnSpLocks/>
          </p:cNvCxnSpPr>
          <p:nvPr/>
        </p:nvCxnSpPr>
        <p:spPr>
          <a:xfrm>
            <a:off x="3915474" y="3993612"/>
            <a:ext cx="9708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085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92FA207F-1DB0-4C63-9908-957412EB68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Feed feature patches into </a:t>
            </a:r>
            <a:br>
              <a:rPr lang="en-US" sz="2000" dirty="0"/>
            </a:br>
            <a:r>
              <a:rPr lang="en-US" sz="2000" dirty="0">
                <a:solidFill>
                  <a:srgbClr val="C00000"/>
                </a:solidFill>
              </a:rPr>
              <a:t>Per-Region Network</a:t>
            </a:r>
            <a:endParaRPr lang="id-ID" sz="20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552827" y="4811660"/>
            <a:ext cx="4314824" cy="158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CCFA97-FE41-400F-B387-C2C655330B63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456196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456196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4733610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5422786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6229202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487269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556990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6267532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5021063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5737524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6415901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5030571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5747032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6432714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4890093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5578364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6276260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47D591-8380-4291-8A96-7A8EC93CF757}"/>
              </a:ext>
            </a:extLst>
          </p:cNvPr>
          <p:cNvSpPr/>
          <p:nvPr/>
        </p:nvSpPr>
        <p:spPr>
          <a:xfrm>
            <a:off x="7188937" y="377734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Feature map (e.g. conv5 feature)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6978AE-762E-41AB-8F50-6790AC13C9AF}"/>
              </a:ext>
            </a:extLst>
          </p:cNvPr>
          <p:cNvSpPr/>
          <p:nvPr/>
        </p:nvSpPr>
        <p:spPr>
          <a:xfrm>
            <a:off x="7188937" y="447255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whole image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00B444-7819-437D-8171-2BB2DD23F2D3}"/>
              </a:ext>
            </a:extLst>
          </p:cNvPr>
          <p:cNvSpPr txBox="1"/>
          <p:nvPr/>
        </p:nvSpPr>
        <p:spPr>
          <a:xfrm>
            <a:off x="998245" y="4818789"/>
            <a:ext cx="335756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“Backbone”</a:t>
            </a:r>
            <a:r>
              <a:rPr lang="en-US" sz="1600" dirty="0"/>
              <a:t> </a:t>
            </a:r>
            <a:r>
              <a:rPr lang="id-ID" sz="1600" dirty="0"/>
              <a:t>network:</a:t>
            </a:r>
          </a:p>
          <a:p>
            <a:pPr algn="r"/>
            <a:r>
              <a:rPr lang="id-ID" sz="1600" dirty="0"/>
              <a:t>AlexNet, VGG,</a:t>
            </a:r>
            <a:r>
              <a:rPr lang="en-US" sz="1600" dirty="0"/>
              <a:t> </a:t>
            </a:r>
            <a:r>
              <a:rPr lang="id-ID" sz="1600" dirty="0"/>
              <a:t>ResNet, etc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3883BB-2BF7-43D4-97B9-181AE2BF1CFE}"/>
              </a:ext>
            </a:extLst>
          </p:cNvPr>
          <p:cNvSpPr txBox="1"/>
          <p:nvPr/>
        </p:nvSpPr>
        <p:spPr>
          <a:xfrm>
            <a:off x="1227544" y="3528953"/>
            <a:ext cx="268793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Regions of Interest (</a:t>
            </a:r>
            <a:r>
              <a:rPr lang="en-US" sz="1600" dirty="0" err="1"/>
              <a:t>RoIs</a:t>
            </a:r>
            <a:r>
              <a:rPr lang="en-US" sz="1600" dirty="0"/>
              <a:t>) from a </a:t>
            </a:r>
            <a:br>
              <a:rPr lang="en-US" sz="1600" dirty="0"/>
            </a:br>
            <a:r>
              <a:rPr lang="en-US" sz="1600" dirty="0"/>
              <a:t>proposal method</a:t>
            </a:r>
            <a:endParaRPr lang="id-ID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E027FA-EA15-414D-A206-9F82389DE57A}"/>
              </a:ext>
            </a:extLst>
          </p:cNvPr>
          <p:cNvSpPr/>
          <p:nvPr/>
        </p:nvSpPr>
        <p:spPr>
          <a:xfrm>
            <a:off x="7188937" y="3099256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RoI</a:t>
            </a:r>
            <a:r>
              <a:rPr lang="en-US" sz="1600" dirty="0"/>
              <a:t> Pooling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6E336D-CF3C-467A-BF00-D3F2CCC65B2D}"/>
              </a:ext>
            </a:extLst>
          </p:cNvPr>
          <p:cNvSpPr/>
          <p:nvPr/>
        </p:nvSpPr>
        <p:spPr>
          <a:xfrm>
            <a:off x="7188937" y="2446450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Per-Region Network</a:t>
            </a: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6277EF7D-810A-4C68-949F-86C328D8F2DD}"/>
              </a:ext>
            </a:extLst>
          </p:cNvPr>
          <p:cNvSpPr/>
          <p:nvPr/>
        </p:nvSpPr>
        <p:spPr>
          <a:xfrm>
            <a:off x="543221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07BF4B-0ACE-4903-B814-0EA570E0D68A}"/>
              </a:ext>
            </a:extLst>
          </p:cNvPr>
          <p:cNvCxnSpPr>
            <a:cxnSpLocks/>
          </p:cNvCxnSpPr>
          <p:nvPr/>
        </p:nvCxnSpPr>
        <p:spPr>
          <a:xfrm>
            <a:off x="3915474" y="3993612"/>
            <a:ext cx="9708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42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552827" y="4811660"/>
            <a:ext cx="4314824" cy="15811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CCFA97-FE41-400F-B387-C2C655330B63}"/>
              </a:ext>
            </a:extLst>
          </p:cNvPr>
          <p:cNvSpPr/>
          <p:nvPr/>
        </p:nvSpPr>
        <p:spPr>
          <a:xfrm>
            <a:off x="7023287" y="5545693"/>
            <a:ext cx="185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456196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456196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4733610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5422786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6229202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487269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556990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6267532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5021063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5737524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6415901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5030571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5747032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6432714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4890093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5578364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6276260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5035556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5752017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6432714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4819935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4819935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5578364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5578364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6336793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6336793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094F61AE-04D5-49EB-A547-6E58AD9B82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Output </a:t>
            </a:r>
            <a:r>
              <a:rPr lang="en-US" sz="2000" dirty="0">
                <a:solidFill>
                  <a:srgbClr val="C00000"/>
                </a:solidFill>
              </a:rPr>
              <a:t>classification</a:t>
            </a:r>
            <a:r>
              <a:rPr lang="en-US" sz="2000" dirty="0"/>
              <a:t> and</a:t>
            </a:r>
            <a:br>
              <a:rPr lang="en-US" sz="2000" dirty="0"/>
            </a:br>
            <a:r>
              <a:rPr lang="en-US" sz="2000" dirty="0">
                <a:solidFill>
                  <a:srgbClr val="C00000"/>
                </a:solidFill>
              </a:rPr>
              <a:t>box regression </a:t>
            </a:r>
            <a:r>
              <a:rPr lang="en-US" sz="2000" dirty="0"/>
              <a:t>head</a:t>
            </a:r>
            <a:endParaRPr lang="id-ID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5BFC66-1850-4CF8-90EF-D36E9F2BAE42}"/>
              </a:ext>
            </a:extLst>
          </p:cNvPr>
          <p:cNvSpPr/>
          <p:nvPr/>
        </p:nvSpPr>
        <p:spPr>
          <a:xfrm>
            <a:off x="7188937" y="377734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 Feature map (e.g. conv5 feature)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513437-8623-4861-976D-12D71A7878FE}"/>
              </a:ext>
            </a:extLst>
          </p:cNvPr>
          <p:cNvSpPr/>
          <p:nvPr/>
        </p:nvSpPr>
        <p:spPr>
          <a:xfrm>
            <a:off x="7188937" y="4472550"/>
            <a:ext cx="439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whole image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B036F-8F27-49B3-BDEF-0B0DA7B2D050}"/>
              </a:ext>
            </a:extLst>
          </p:cNvPr>
          <p:cNvSpPr txBox="1"/>
          <p:nvPr/>
        </p:nvSpPr>
        <p:spPr>
          <a:xfrm>
            <a:off x="998245" y="4818789"/>
            <a:ext cx="3357562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“Backbone”</a:t>
            </a:r>
            <a:r>
              <a:rPr lang="en-US" sz="1600" dirty="0"/>
              <a:t> </a:t>
            </a:r>
            <a:r>
              <a:rPr lang="id-ID" sz="1600" dirty="0"/>
              <a:t>network:</a:t>
            </a:r>
          </a:p>
          <a:p>
            <a:pPr algn="r"/>
            <a:r>
              <a:rPr lang="id-ID" sz="1600" dirty="0"/>
              <a:t>AlexNet, VGG,</a:t>
            </a:r>
            <a:r>
              <a:rPr lang="en-US" sz="1600" dirty="0"/>
              <a:t> </a:t>
            </a:r>
            <a:r>
              <a:rPr lang="id-ID" sz="1600" dirty="0"/>
              <a:t>ResNet, etc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31AB21-2179-40A0-A0B1-75D6584DB94B}"/>
              </a:ext>
            </a:extLst>
          </p:cNvPr>
          <p:cNvSpPr txBox="1"/>
          <p:nvPr/>
        </p:nvSpPr>
        <p:spPr>
          <a:xfrm>
            <a:off x="1227544" y="3528953"/>
            <a:ext cx="268793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Regions of Interest (</a:t>
            </a:r>
            <a:r>
              <a:rPr lang="en-US" sz="1600" dirty="0" err="1"/>
              <a:t>RoIs</a:t>
            </a:r>
            <a:r>
              <a:rPr lang="en-US" sz="1600" dirty="0"/>
              <a:t>) from a </a:t>
            </a:r>
            <a:br>
              <a:rPr lang="en-US" sz="1600" dirty="0"/>
            </a:br>
            <a:r>
              <a:rPr lang="en-US" sz="1600" dirty="0"/>
              <a:t>proposal method</a:t>
            </a:r>
            <a:endParaRPr lang="id-ID" sz="1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1D6527-5AE4-42D8-A9C2-63449A2CB17A}"/>
              </a:ext>
            </a:extLst>
          </p:cNvPr>
          <p:cNvCxnSpPr>
            <a:cxnSpLocks/>
          </p:cNvCxnSpPr>
          <p:nvPr/>
        </p:nvCxnSpPr>
        <p:spPr>
          <a:xfrm>
            <a:off x="3915474" y="3993612"/>
            <a:ext cx="9708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9DCCC3-5092-486C-9991-ABF1F0BCE1A8}"/>
              </a:ext>
            </a:extLst>
          </p:cNvPr>
          <p:cNvSpPr/>
          <p:nvPr/>
        </p:nvSpPr>
        <p:spPr>
          <a:xfrm>
            <a:off x="7188937" y="3099256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RoI</a:t>
            </a:r>
            <a:r>
              <a:rPr lang="en-US" sz="1600" dirty="0"/>
              <a:t> Pooling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ABF9BE-4B76-4E9F-8422-500A5B94991B}"/>
              </a:ext>
            </a:extLst>
          </p:cNvPr>
          <p:cNvSpPr/>
          <p:nvPr/>
        </p:nvSpPr>
        <p:spPr>
          <a:xfrm>
            <a:off x="7188937" y="2446450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Per-Region Network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D66B8E-088A-4072-A246-A44D994D5F3A}"/>
              </a:ext>
            </a:extLst>
          </p:cNvPr>
          <p:cNvSpPr/>
          <p:nvPr/>
        </p:nvSpPr>
        <p:spPr>
          <a:xfrm>
            <a:off x="7188937" y="1798716"/>
            <a:ext cx="410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Linear+softmax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9F4966CB-08D9-4D55-A726-3E86C5545433}"/>
              </a:ext>
            </a:extLst>
          </p:cNvPr>
          <p:cNvSpPr/>
          <p:nvPr/>
        </p:nvSpPr>
        <p:spPr>
          <a:xfrm>
            <a:off x="543221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386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6374697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7383830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7383830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7555480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8244656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9051072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769456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8391774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9089402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7842933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8559394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9237771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7852441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8568902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9254584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7711963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8400234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9098130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7857426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8573887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9254584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7641805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7641805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8400234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8400234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9158663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9158663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27C24D-82BB-406D-8200-E46E44100982}"/>
              </a:ext>
            </a:extLst>
          </p:cNvPr>
          <p:cNvSpPr/>
          <p:nvPr/>
        </p:nvSpPr>
        <p:spPr>
          <a:xfrm>
            <a:off x="2241173" y="2391081"/>
            <a:ext cx="3510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Per-Region network is relatively </a:t>
            </a:r>
            <a:r>
              <a:rPr lang="en-US" dirty="0">
                <a:solidFill>
                  <a:srgbClr val="C00000"/>
                </a:solidFill>
              </a:rPr>
              <a:t>lightweight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D6EA5B-1110-4775-B856-43106F033243}"/>
              </a:ext>
            </a:extLst>
          </p:cNvPr>
          <p:cNvSpPr/>
          <p:nvPr/>
        </p:nvSpPr>
        <p:spPr>
          <a:xfrm>
            <a:off x="1779057" y="4095063"/>
            <a:ext cx="3972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Most of the computation happens in </a:t>
            </a:r>
            <a:r>
              <a:rPr lang="en-US" dirty="0">
                <a:solidFill>
                  <a:srgbClr val="C00000"/>
                </a:solidFill>
              </a:rPr>
              <a:t>backbone</a:t>
            </a:r>
            <a:r>
              <a:rPr lang="en-US" dirty="0"/>
              <a:t> network; </a:t>
            </a:r>
          </a:p>
          <a:p>
            <a:pPr algn="r"/>
            <a:r>
              <a:rPr lang="en-US" dirty="0"/>
              <a:t>this saves work for overlapping region proposals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20391-4537-4D08-91CA-1A7A7A1915C8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5751872" y="2714247"/>
            <a:ext cx="16026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A6BC06-EA16-4BC4-A9CC-ABE09CBDB26A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5751872" y="4695228"/>
            <a:ext cx="11897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8263913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5208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1C29FCC-772D-4C55-BB88-7907A9EC21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021720" cy="4025490"/>
          </a:xfrm>
        </p:spPr>
        <p:txBody>
          <a:bodyPr/>
          <a:lstStyle/>
          <a:p>
            <a:r>
              <a:rPr lang="en-US" sz="2000" dirty="0"/>
              <a:t>Example:</a:t>
            </a:r>
          </a:p>
          <a:p>
            <a:r>
              <a:rPr lang="en-US" sz="2000" dirty="0"/>
              <a:t>When using AlexNet for detection, </a:t>
            </a:r>
          </a:p>
          <a:p>
            <a:r>
              <a:rPr lang="en-US" sz="2000" dirty="0"/>
              <a:t>five conv layers are used for backbone and </a:t>
            </a:r>
          </a:p>
          <a:p>
            <a:r>
              <a:rPr lang="en-US" sz="2000" dirty="0"/>
              <a:t>two FC layers are used for </a:t>
            </a:r>
            <a:br>
              <a:rPr lang="en-US" sz="2000" dirty="0"/>
            </a:br>
            <a:r>
              <a:rPr lang="en-US" sz="2000" dirty="0"/>
              <a:t>per-region network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Backbones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33" b="92308" l="3399" r="78175">
                        <a14:foregroundMark x1="6977" y1="87363" x2="16279" y2="92857"/>
                        <a14:foregroundMark x1="16279" y1="92857" x2="27907" y2="89011"/>
                        <a14:foregroundMark x1="3399" y1="90110" x2="6261" y2="90110"/>
                        <a14:foregroundMark x1="70483" y1="31868" x2="74955" y2="25824"/>
                        <a14:foregroundMark x1="76923" y1="25275" x2="78175" y2="21429"/>
                      </a14:backgroundRemoval>
                    </a14:imgEffect>
                  </a14:imgLayer>
                </a14:imgProps>
              </a:ext>
            </a:extLst>
          </a:blip>
          <a:srcRect t="8791" r="18963"/>
          <a:stretch/>
        </p:blipFill>
        <p:spPr>
          <a:xfrm>
            <a:off x="7397253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8406386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8406386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8578036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9267212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10073628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8717120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9414330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10111958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8865489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9581950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10260327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8874997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9591458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10277140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8734519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9422790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10120686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8879982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9596443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10277140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8664361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8664361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9422790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9422790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10181219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10181219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9286469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6C5180-0BA0-428F-8BBF-EB731E16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4456300" y="2839267"/>
            <a:ext cx="4154713" cy="15961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A1A05C-619D-49C9-AAE1-47267CCB2567}"/>
              </a:ext>
            </a:extLst>
          </p:cNvPr>
          <p:cNvSpPr/>
          <p:nvPr/>
        </p:nvSpPr>
        <p:spPr>
          <a:xfrm>
            <a:off x="5616929" y="2663521"/>
            <a:ext cx="1790227" cy="3109973"/>
          </a:xfrm>
          <a:custGeom>
            <a:avLst/>
            <a:gdLst>
              <a:gd name="connsiteX0" fmla="*/ 0 w 1790227"/>
              <a:gd name="connsiteY0" fmla="*/ 0 h 3109973"/>
              <a:gd name="connsiteX1" fmla="*/ 543036 w 1790227"/>
              <a:gd name="connsiteY1" fmla="*/ 0 h 3109973"/>
              <a:gd name="connsiteX2" fmla="*/ 1086071 w 1790227"/>
              <a:gd name="connsiteY2" fmla="*/ 0 h 3109973"/>
              <a:gd name="connsiteX3" fmla="*/ 1790227 w 1790227"/>
              <a:gd name="connsiteY3" fmla="*/ 0 h 3109973"/>
              <a:gd name="connsiteX4" fmla="*/ 1790227 w 1790227"/>
              <a:gd name="connsiteY4" fmla="*/ 590895 h 3109973"/>
              <a:gd name="connsiteX5" fmla="*/ 1790227 w 1790227"/>
              <a:gd name="connsiteY5" fmla="*/ 1181790 h 3109973"/>
              <a:gd name="connsiteX6" fmla="*/ 1790227 w 1790227"/>
              <a:gd name="connsiteY6" fmla="*/ 1834884 h 3109973"/>
              <a:gd name="connsiteX7" fmla="*/ 1790227 w 1790227"/>
              <a:gd name="connsiteY7" fmla="*/ 2394679 h 3109973"/>
              <a:gd name="connsiteX8" fmla="*/ 1790227 w 1790227"/>
              <a:gd name="connsiteY8" fmla="*/ 3109973 h 3109973"/>
              <a:gd name="connsiteX9" fmla="*/ 1229289 w 1790227"/>
              <a:gd name="connsiteY9" fmla="*/ 3109973 h 3109973"/>
              <a:gd name="connsiteX10" fmla="*/ 596742 w 1790227"/>
              <a:gd name="connsiteY10" fmla="*/ 3109973 h 3109973"/>
              <a:gd name="connsiteX11" fmla="*/ 0 w 1790227"/>
              <a:gd name="connsiteY11" fmla="*/ 3109973 h 3109973"/>
              <a:gd name="connsiteX12" fmla="*/ 0 w 1790227"/>
              <a:gd name="connsiteY12" fmla="*/ 2581278 h 3109973"/>
              <a:gd name="connsiteX13" fmla="*/ 0 w 1790227"/>
              <a:gd name="connsiteY13" fmla="*/ 1959283 h 3109973"/>
              <a:gd name="connsiteX14" fmla="*/ 0 w 1790227"/>
              <a:gd name="connsiteY14" fmla="*/ 1275089 h 3109973"/>
              <a:gd name="connsiteX15" fmla="*/ 0 w 1790227"/>
              <a:gd name="connsiteY15" fmla="*/ 621995 h 3109973"/>
              <a:gd name="connsiteX16" fmla="*/ 0 w 1790227"/>
              <a:gd name="connsiteY16" fmla="*/ 0 h 310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0227" h="3109973" extrusionOk="0">
                <a:moveTo>
                  <a:pt x="0" y="0"/>
                </a:moveTo>
                <a:cubicBezTo>
                  <a:pt x="244651" y="4317"/>
                  <a:pt x="355103" y="-16448"/>
                  <a:pt x="543036" y="0"/>
                </a:cubicBezTo>
                <a:cubicBezTo>
                  <a:pt x="730969" y="16448"/>
                  <a:pt x="937783" y="6370"/>
                  <a:pt x="1086071" y="0"/>
                </a:cubicBezTo>
                <a:cubicBezTo>
                  <a:pt x="1234359" y="-6370"/>
                  <a:pt x="1515719" y="29871"/>
                  <a:pt x="1790227" y="0"/>
                </a:cubicBezTo>
                <a:cubicBezTo>
                  <a:pt x="1768137" y="250064"/>
                  <a:pt x="1784710" y="312838"/>
                  <a:pt x="1790227" y="590895"/>
                </a:cubicBezTo>
                <a:cubicBezTo>
                  <a:pt x="1795744" y="868952"/>
                  <a:pt x="1797337" y="929628"/>
                  <a:pt x="1790227" y="1181790"/>
                </a:cubicBezTo>
                <a:cubicBezTo>
                  <a:pt x="1783117" y="1433952"/>
                  <a:pt x="1814232" y="1614118"/>
                  <a:pt x="1790227" y="1834884"/>
                </a:cubicBezTo>
                <a:cubicBezTo>
                  <a:pt x="1766222" y="2055650"/>
                  <a:pt x="1786772" y="2176092"/>
                  <a:pt x="1790227" y="2394679"/>
                </a:cubicBezTo>
                <a:cubicBezTo>
                  <a:pt x="1793682" y="2613267"/>
                  <a:pt x="1810251" y="2883374"/>
                  <a:pt x="1790227" y="3109973"/>
                </a:cubicBezTo>
                <a:cubicBezTo>
                  <a:pt x="1559260" y="3107750"/>
                  <a:pt x="1355423" y="3086303"/>
                  <a:pt x="1229289" y="3109973"/>
                </a:cubicBezTo>
                <a:cubicBezTo>
                  <a:pt x="1103155" y="3133643"/>
                  <a:pt x="852497" y="3126302"/>
                  <a:pt x="596742" y="3109973"/>
                </a:cubicBezTo>
                <a:cubicBezTo>
                  <a:pt x="340987" y="3093644"/>
                  <a:pt x="131657" y="3125198"/>
                  <a:pt x="0" y="3109973"/>
                </a:cubicBezTo>
                <a:cubicBezTo>
                  <a:pt x="12922" y="2932696"/>
                  <a:pt x="-20071" y="2795853"/>
                  <a:pt x="0" y="2581278"/>
                </a:cubicBezTo>
                <a:cubicBezTo>
                  <a:pt x="20071" y="2366703"/>
                  <a:pt x="11216" y="2173520"/>
                  <a:pt x="0" y="1959283"/>
                </a:cubicBezTo>
                <a:cubicBezTo>
                  <a:pt x="-11216" y="1745046"/>
                  <a:pt x="5371" y="1469219"/>
                  <a:pt x="0" y="1275089"/>
                </a:cubicBezTo>
                <a:cubicBezTo>
                  <a:pt x="-5371" y="1080959"/>
                  <a:pt x="-15147" y="813550"/>
                  <a:pt x="0" y="621995"/>
                </a:cubicBezTo>
                <a:cubicBezTo>
                  <a:pt x="15147" y="430440"/>
                  <a:pt x="15957" y="2303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80317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4EDB10-656F-40C5-942C-78EFC6C816BF}"/>
              </a:ext>
            </a:extLst>
          </p:cNvPr>
          <p:cNvSpPr/>
          <p:nvPr/>
        </p:nvSpPr>
        <p:spPr>
          <a:xfrm>
            <a:off x="5647857" y="1744048"/>
            <a:ext cx="1790227" cy="575616"/>
          </a:xfrm>
          <a:custGeom>
            <a:avLst/>
            <a:gdLst>
              <a:gd name="connsiteX0" fmla="*/ 0 w 1790227"/>
              <a:gd name="connsiteY0" fmla="*/ 0 h 575616"/>
              <a:gd name="connsiteX1" fmla="*/ 543036 w 1790227"/>
              <a:gd name="connsiteY1" fmla="*/ 0 h 575616"/>
              <a:gd name="connsiteX2" fmla="*/ 1086071 w 1790227"/>
              <a:gd name="connsiteY2" fmla="*/ 0 h 575616"/>
              <a:gd name="connsiteX3" fmla="*/ 1790227 w 1790227"/>
              <a:gd name="connsiteY3" fmla="*/ 0 h 575616"/>
              <a:gd name="connsiteX4" fmla="*/ 1790227 w 1790227"/>
              <a:gd name="connsiteY4" fmla="*/ 575616 h 575616"/>
              <a:gd name="connsiteX5" fmla="*/ 1211387 w 1790227"/>
              <a:gd name="connsiteY5" fmla="*/ 575616 h 575616"/>
              <a:gd name="connsiteX6" fmla="*/ 578840 w 1790227"/>
              <a:gd name="connsiteY6" fmla="*/ 575616 h 575616"/>
              <a:gd name="connsiteX7" fmla="*/ 0 w 1790227"/>
              <a:gd name="connsiteY7" fmla="*/ 575616 h 575616"/>
              <a:gd name="connsiteX8" fmla="*/ 0 w 1790227"/>
              <a:gd name="connsiteY8" fmla="*/ 0 h 57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227" h="575616" extrusionOk="0">
                <a:moveTo>
                  <a:pt x="0" y="0"/>
                </a:moveTo>
                <a:cubicBezTo>
                  <a:pt x="244651" y="4317"/>
                  <a:pt x="355103" y="-16448"/>
                  <a:pt x="543036" y="0"/>
                </a:cubicBezTo>
                <a:cubicBezTo>
                  <a:pt x="730969" y="16448"/>
                  <a:pt x="937783" y="6370"/>
                  <a:pt x="1086071" y="0"/>
                </a:cubicBezTo>
                <a:cubicBezTo>
                  <a:pt x="1234359" y="-6370"/>
                  <a:pt x="1515719" y="29871"/>
                  <a:pt x="1790227" y="0"/>
                </a:cubicBezTo>
                <a:cubicBezTo>
                  <a:pt x="1791865" y="189328"/>
                  <a:pt x="1810267" y="316891"/>
                  <a:pt x="1790227" y="575616"/>
                </a:cubicBezTo>
                <a:cubicBezTo>
                  <a:pt x="1599775" y="569266"/>
                  <a:pt x="1349306" y="564458"/>
                  <a:pt x="1211387" y="575616"/>
                </a:cubicBezTo>
                <a:cubicBezTo>
                  <a:pt x="1073468" y="586774"/>
                  <a:pt x="878695" y="570950"/>
                  <a:pt x="578840" y="575616"/>
                </a:cubicBezTo>
                <a:cubicBezTo>
                  <a:pt x="278985" y="580282"/>
                  <a:pt x="212238" y="598424"/>
                  <a:pt x="0" y="575616"/>
                </a:cubicBezTo>
                <a:cubicBezTo>
                  <a:pt x="-609" y="439908"/>
                  <a:pt x="11127" y="25417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80317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503EA0-F8A9-485C-9004-C269DB4C336D}"/>
              </a:ext>
            </a:extLst>
          </p:cNvPr>
          <p:cNvCxnSpPr>
            <a:stCxn id="45" idx="3"/>
          </p:cNvCxnSpPr>
          <p:nvPr/>
        </p:nvCxnSpPr>
        <p:spPr>
          <a:xfrm>
            <a:off x="7438084" y="2031856"/>
            <a:ext cx="1226277" cy="631665"/>
          </a:xfrm>
          <a:prstGeom prst="curvedConnector3">
            <a:avLst/>
          </a:prstGeom>
          <a:ln w="285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4">
            <a:extLst>
              <a:ext uri="{FF2B5EF4-FFF2-40B4-BE49-F238E27FC236}">
                <a16:creationId xmlns:a16="http://schemas.microsoft.com/office/drawing/2014/main" id="{EEB6F2F0-D3F4-461B-A6A9-703F97C07332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7407156" y="4218508"/>
            <a:ext cx="999230" cy="815608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0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1C29FCC-772D-4C55-BB88-7907A9EC21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021720" cy="4025490"/>
          </a:xfrm>
        </p:spPr>
        <p:txBody>
          <a:bodyPr/>
          <a:lstStyle/>
          <a:p>
            <a:r>
              <a:rPr lang="en-US" sz="2000" dirty="0"/>
              <a:t>Example: </a:t>
            </a:r>
          </a:p>
          <a:p>
            <a:r>
              <a:rPr lang="en-US" sz="2000" dirty="0"/>
              <a:t>For ResNet, </a:t>
            </a:r>
          </a:p>
          <a:p>
            <a:r>
              <a:rPr lang="en-US" sz="2000" dirty="0"/>
              <a:t>last stage is used as per-region network; </a:t>
            </a:r>
          </a:p>
          <a:p>
            <a:r>
              <a:rPr lang="en-US" sz="2000" dirty="0"/>
              <a:t>the rest of the network is used as backbone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Backbones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33" b="92308" l="3399" r="78175">
                        <a14:foregroundMark x1="6977" y1="87363" x2="16279" y2="92857"/>
                        <a14:foregroundMark x1="16279" y1="92857" x2="27907" y2="89011"/>
                        <a14:foregroundMark x1="3399" y1="90110" x2="6261" y2="90110"/>
                        <a14:foregroundMark x1="70483" y1="31868" x2="74955" y2="25824"/>
                        <a14:foregroundMark x1="76923" y1="25275" x2="78175" y2="21429"/>
                      </a14:backgroundRemoval>
                    </a14:imgEffect>
                  </a14:imgLayer>
                </a14:imgProps>
              </a:ext>
            </a:extLst>
          </a:blip>
          <a:srcRect t="8791" r="18963"/>
          <a:stretch/>
        </p:blipFill>
        <p:spPr>
          <a:xfrm>
            <a:off x="7397253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8406386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8406386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8578036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9267212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10073628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8717120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9414330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10111958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8865489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9581950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10260327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8874997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9591458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10277140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8734519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9422790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10120686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8879982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9596443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10277140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8664361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8664361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9422790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9422790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10181219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10181219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9286469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195808E-06BC-402B-AD5F-201D5DCB7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" b="25"/>
          <a:stretch/>
        </p:blipFill>
        <p:spPr>
          <a:xfrm>
            <a:off x="5685311" y="1343705"/>
            <a:ext cx="1754580" cy="512766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EB04986-5F32-4EB0-8F7E-31F926BBA506}"/>
              </a:ext>
            </a:extLst>
          </p:cNvPr>
          <p:cNvSpPr/>
          <p:nvPr/>
        </p:nvSpPr>
        <p:spPr>
          <a:xfrm>
            <a:off x="5616929" y="3239465"/>
            <a:ext cx="1790227" cy="3231799"/>
          </a:xfrm>
          <a:custGeom>
            <a:avLst/>
            <a:gdLst>
              <a:gd name="connsiteX0" fmla="*/ 0 w 1790227"/>
              <a:gd name="connsiteY0" fmla="*/ 0 h 3231799"/>
              <a:gd name="connsiteX1" fmla="*/ 543036 w 1790227"/>
              <a:gd name="connsiteY1" fmla="*/ 0 h 3231799"/>
              <a:gd name="connsiteX2" fmla="*/ 1086071 w 1790227"/>
              <a:gd name="connsiteY2" fmla="*/ 0 h 3231799"/>
              <a:gd name="connsiteX3" fmla="*/ 1790227 w 1790227"/>
              <a:gd name="connsiteY3" fmla="*/ 0 h 3231799"/>
              <a:gd name="connsiteX4" fmla="*/ 1790227 w 1790227"/>
              <a:gd name="connsiteY4" fmla="*/ 614042 h 3231799"/>
              <a:gd name="connsiteX5" fmla="*/ 1790227 w 1790227"/>
              <a:gd name="connsiteY5" fmla="*/ 1228084 h 3231799"/>
              <a:gd name="connsiteX6" fmla="*/ 1790227 w 1790227"/>
              <a:gd name="connsiteY6" fmla="*/ 1906761 h 3231799"/>
              <a:gd name="connsiteX7" fmla="*/ 1790227 w 1790227"/>
              <a:gd name="connsiteY7" fmla="*/ 2488485 h 3231799"/>
              <a:gd name="connsiteX8" fmla="*/ 1790227 w 1790227"/>
              <a:gd name="connsiteY8" fmla="*/ 3231799 h 3231799"/>
              <a:gd name="connsiteX9" fmla="*/ 1229289 w 1790227"/>
              <a:gd name="connsiteY9" fmla="*/ 3231799 h 3231799"/>
              <a:gd name="connsiteX10" fmla="*/ 596742 w 1790227"/>
              <a:gd name="connsiteY10" fmla="*/ 3231799 h 3231799"/>
              <a:gd name="connsiteX11" fmla="*/ 0 w 1790227"/>
              <a:gd name="connsiteY11" fmla="*/ 3231799 h 3231799"/>
              <a:gd name="connsiteX12" fmla="*/ 0 w 1790227"/>
              <a:gd name="connsiteY12" fmla="*/ 2682393 h 3231799"/>
              <a:gd name="connsiteX13" fmla="*/ 0 w 1790227"/>
              <a:gd name="connsiteY13" fmla="*/ 2036033 h 3231799"/>
              <a:gd name="connsiteX14" fmla="*/ 0 w 1790227"/>
              <a:gd name="connsiteY14" fmla="*/ 1325038 h 3231799"/>
              <a:gd name="connsiteX15" fmla="*/ 0 w 1790227"/>
              <a:gd name="connsiteY15" fmla="*/ 646360 h 3231799"/>
              <a:gd name="connsiteX16" fmla="*/ 0 w 1790227"/>
              <a:gd name="connsiteY16" fmla="*/ 0 h 323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0227" h="3231799" extrusionOk="0">
                <a:moveTo>
                  <a:pt x="0" y="0"/>
                </a:moveTo>
                <a:cubicBezTo>
                  <a:pt x="244651" y="4317"/>
                  <a:pt x="355103" y="-16448"/>
                  <a:pt x="543036" y="0"/>
                </a:cubicBezTo>
                <a:cubicBezTo>
                  <a:pt x="730969" y="16448"/>
                  <a:pt x="937783" y="6370"/>
                  <a:pt x="1086071" y="0"/>
                </a:cubicBezTo>
                <a:cubicBezTo>
                  <a:pt x="1234359" y="-6370"/>
                  <a:pt x="1515719" y="29871"/>
                  <a:pt x="1790227" y="0"/>
                </a:cubicBezTo>
                <a:cubicBezTo>
                  <a:pt x="1778251" y="275896"/>
                  <a:pt x="1782586" y="471675"/>
                  <a:pt x="1790227" y="614042"/>
                </a:cubicBezTo>
                <a:cubicBezTo>
                  <a:pt x="1797868" y="756409"/>
                  <a:pt x="1811997" y="1020085"/>
                  <a:pt x="1790227" y="1228084"/>
                </a:cubicBezTo>
                <a:cubicBezTo>
                  <a:pt x="1768457" y="1436083"/>
                  <a:pt x="1762562" y="1729010"/>
                  <a:pt x="1790227" y="1906761"/>
                </a:cubicBezTo>
                <a:cubicBezTo>
                  <a:pt x="1817892" y="2084512"/>
                  <a:pt x="1788795" y="2246246"/>
                  <a:pt x="1790227" y="2488485"/>
                </a:cubicBezTo>
                <a:cubicBezTo>
                  <a:pt x="1791659" y="2730724"/>
                  <a:pt x="1822861" y="2993489"/>
                  <a:pt x="1790227" y="3231799"/>
                </a:cubicBezTo>
                <a:cubicBezTo>
                  <a:pt x="1559260" y="3229576"/>
                  <a:pt x="1355423" y="3208129"/>
                  <a:pt x="1229289" y="3231799"/>
                </a:cubicBezTo>
                <a:cubicBezTo>
                  <a:pt x="1103155" y="3255469"/>
                  <a:pt x="852497" y="3248128"/>
                  <a:pt x="596742" y="3231799"/>
                </a:cubicBezTo>
                <a:cubicBezTo>
                  <a:pt x="340987" y="3215470"/>
                  <a:pt x="131657" y="3247024"/>
                  <a:pt x="0" y="3231799"/>
                </a:cubicBezTo>
                <a:cubicBezTo>
                  <a:pt x="-18290" y="3014216"/>
                  <a:pt x="1481" y="2801662"/>
                  <a:pt x="0" y="2682393"/>
                </a:cubicBezTo>
                <a:cubicBezTo>
                  <a:pt x="-1481" y="2563124"/>
                  <a:pt x="6417" y="2240667"/>
                  <a:pt x="0" y="2036033"/>
                </a:cubicBezTo>
                <a:cubicBezTo>
                  <a:pt x="-6417" y="1831399"/>
                  <a:pt x="7384" y="1584550"/>
                  <a:pt x="0" y="1325038"/>
                </a:cubicBezTo>
                <a:cubicBezTo>
                  <a:pt x="-7384" y="1065526"/>
                  <a:pt x="28510" y="822939"/>
                  <a:pt x="0" y="646360"/>
                </a:cubicBezTo>
                <a:cubicBezTo>
                  <a:pt x="-28510" y="469781"/>
                  <a:pt x="-117" y="20196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80317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2AF7B0-217A-46F0-97BA-CDF21A6DFBD7}"/>
              </a:ext>
            </a:extLst>
          </p:cNvPr>
          <p:cNvSpPr/>
          <p:nvPr/>
        </p:nvSpPr>
        <p:spPr>
          <a:xfrm>
            <a:off x="5647857" y="1294545"/>
            <a:ext cx="1790227" cy="1794817"/>
          </a:xfrm>
          <a:custGeom>
            <a:avLst/>
            <a:gdLst>
              <a:gd name="connsiteX0" fmla="*/ 0 w 1790227"/>
              <a:gd name="connsiteY0" fmla="*/ 0 h 1794817"/>
              <a:gd name="connsiteX1" fmla="*/ 543036 w 1790227"/>
              <a:gd name="connsiteY1" fmla="*/ 0 h 1794817"/>
              <a:gd name="connsiteX2" fmla="*/ 1086071 w 1790227"/>
              <a:gd name="connsiteY2" fmla="*/ 0 h 1794817"/>
              <a:gd name="connsiteX3" fmla="*/ 1790227 w 1790227"/>
              <a:gd name="connsiteY3" fmla="*/ 0 h 1794817"/>
              <a:gd name="connsiteX4" fmla="*/ 1790227 w 1790227"/>
              <a:gd name="connsiteY4" fmla="*/ 580324 h 1794817"/>
              <a:gd name="connsiteX5" fmla="*/ 1790227 w 1790227"/>
              <a:gd name="connsiteY5" fmla="*/ 1160648 h 1794817"/>
              <a:gd name="connsiteX6" fmla="*/ 1790227 w 1790227"/>
              <a:gd name="connsiteY6" fmla="*/ 1794817 h 1794817"/>
              <a:gd name="connsiteX7" fmla="*/ 1229289 w 1790227"/>
              <a:gd name="connsiteY7" fmla="*/ 1794817 h 1794817"/>
              <a:gd name="connsiteX8" fmla="*/ 632547 w 1790227"/>
              <a:gd name="connsiteY8" fmla="*/ 1794817 h 1794817"/>
              <a:gd name="connsiteX9" fmla="*/ 0 w 1790227"/>
              <a:gd name="connsiteY9" fmla="*/ 1794817 h 1794817"/>
              <a:gd name="connsiteX10" fmla="*/ 0 w 1790227"/>
              <a:gd name="connsiteY10" fmla="*/ 1160648 h 1794817"/>
              <a:gd name="connsiteX11" fmla="*/ 0 w 1790227"/>
              <a:gd name="connsiteY11" fmla="*/ 616221 h 1794817"/>
              <a:gd name="connsiteX12" fmla="*/ 0 w 1790227"/>
              <a:gd name="connsiteY12" fmla="*/ 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90227" h="1794817" extrusionOk="0">
                <a:moveTo>
                  <a:pt x="0" y="0"/>
                </a:moveTo>
                <a:cubicBezTo>
                  <a:pt x="244651" y="4317"/>
                  <a:pt x="355103" y="-16448"/>
                  <a:pt x="543036" y="0"/>
                </a:cubicBezTo>
                <a:cubicBezTo>
                  <a:pt x="730969" y="16448"/>
                  <a:pt x="937783" y="6370"/>
                  <a:pt x="1086071" y="0"/>
                </a:cubicBezTo>
                <a:cubicBezTo>
                  <a:pt x="1234359" y="-6370"/>
                  <a:pt x="1515719" y="29871"/>
                  <a:pt x="1790227" y="0"/>
                </a:cubicBezTo>
                <a:cubicBezTo>
                  <a:pt x="1792518" y="234850"/>
                  <a:pt x="1790100" y="328138"/>
                  <a:pt x="1790227" y="580324"/>
                </a:cubicBezTo>
                <a:cubicBezTo>
                  <a:pt x="1790354" y="832510"/>
                  <a:pt x="1796810" y="925936"/>
                  <a:pt x="1790227" y="1160648"/>
                </a:cubicBezTo>
                <a:cubicBezTo>
                  <a:pt x="1783644" y="1395360"/>
                  <a:pt x="1794319" y="1613575"/>
                  <a:pt x="1790227" y="1794817"/>
                </a:cubicBezTo>
                <a:cubicBezTo>
                  <a:pt x="1599219" y="1786921"/>
                  <a:pt x="1352805" y="1809515"/>
                  <a:pt x="1229289" y="1794817"/>
                </a:cubicBezTo>
                <a:cubicBezTo>
                  <a:pt x="1105773" y="1780119"/>
                  <a:pt x="854989" y="1804081"/>
                  <a:pt x="632547" y="1794817"/>
                </a:cubicBezTo>
                <a:cubicBezTo>
                  <a:pt x="410105" y="1785553"/>
                  <a:pt x="308438" y="1817483"/>
                  <a:pt x="0" y="1794817"/>
                </a:cubicBezTo>
                <a:cubicBezTo>
                  <a:pt x="9642" y="1513720"/>
                  <a:pt x="-26165" y="1320308"/>
                  <a:pt x="0" y="1160648"/>
                </a:cubicBezTo>
                <a:cubicBezTo>
                  <a:pt x="26165" y="1000988"/>
                  <a:pt x="24160" y="777387"/>
                  <a:pt x="0" y="616221"/>
                </a:cubicBezTo>
                <a:cubicBezTo>
                  <a:pt x="-24160" y="455055"/>
                  <a:pt x="-3672" y="220579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80317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7" name="Straight Arrow Connector 34">
            <a:extLst>
              <a:ext uri="{FF2B5EF4-FFF2-40B4-BE49-F238E27FC236}">
                <a16:creationId xmlns:a16="http://schemas.microsoft.com/office/drawing/2014/main" id="{C70CABCA-2C60-452D-B47A-346116993764}"/>
              </a:ext>
            </a:extLst>
          </p:cNvPr>
          <p:cNvCxnSpPr>
            <a:cxnSpLocks/>
          </p:cNvCxnSpPr>
          <p:nvPr/>
        </p:nvCxnSpPr>
        <p:spPr>
          <a:xfrm>
            <a:off x="7438084" y="2031856"/>
            <a:ext cx="1226277" cy="631665"/>
          </a:xfrm>
          <a:prstGeom prst="curvedConnector3">
            <a:avLst/>
          </a:prstGeom>
          <a:ln w="285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4">
            <a:extLst>
              <a:ext uri="{FF2B5EF4-FFF2-40B4-BE49-F238E27FC236}">
                <a16:creationId xmlns:a16="http://schemas.microsoft.com/office/drawing/2014/main" id="{CD78894A-F84C-472B-B290-E236A8E402E1}"/>
              </a:ext>
            </a:extLst>
          </p:cNvPr>
          <p:cNvCxnSpPr>
            <a:cxnSpLocks/>
          </p:cNvCxnSpPr>
          <p:nvPr/>
        </p:nvCxnSpPr>
        <p:spPr>
          <a:xfrm>
            <a:off x="7407156" y="4218508"/>
            <a:ext cx="999230" cy="815608"/>
          </a:xfrm>
          <a:prstGeom prst="curvedConnector3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59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4752371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5761504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5761504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5933154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6622330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7428746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6072238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6769448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7467076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6220607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6937068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7615445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6230115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6946576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7632258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6089637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6777908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7475804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6235100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6951561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7632258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6019479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6019479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6777908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6777908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7536337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7536337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27C24D-82BB-406D-8200-E46E44100982}"/>
              </a:ext>
            </a:extLst>
          </p:cNvPr>
          <p:cNvSpPr/>
          <p:nvPr/>
        </p:nvSpPr>
        <p:spPr>
          <a:xfrm>
            <a:off x="1169473" y="3564299"/>
            <a:ext cx="3510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How to crop features?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020391-4537-4D08-91CA-1A7A7A1915C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4680172" y="3735778"/>
            <a:ext cx="79983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6641587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C038AC-A0E8-4B0A-9E87-B0CFDE7A2CE3}"/>
              </a:ext>
            </a:extLst>
          </p:cNvPr>
          <p:cNvSpPr/>
          <p:nvPr/>
        </p:nvSpPr>
        <p:spPr>
          <a:xfrm>
            <a:off x="5568791" y="3089363"/>
            <a:ext cx="2808289" cy="1318371"/>
          </a:xfrm>
          <a:custGeom>
            <a:avLst/>
            <a:gdLst>
              <a:gd name="connsiteX0" fmla="*/ 0 w 2808289"/>
              <a:gd name="connsiteY0" fmla="*/ 0 h 1318371"/>
              <a:gd name="connsiteX1" fmla="*/ 477409 w 2808289"/>
              <a:gd name="connsiteY1" fmla="*/ 0 h 1318371"/>
              <a:gd name="connsiteX2" fmla="*/ 954818 w 2808289"/>
              <a:gd name="connsiteY2" fmla="*/ 0 h 1318371"/>
              <a:gd name="connsiteX3" fmla="*/ 1432227 w 2808289"/>
              <a:gd name="connsiteY3" fmla="*/ 0 h 1318371"/>
              <a:gd name="connsiteX4" fmla="*/ 1965802 w 2808289"/>
              <a:gd name="connsiteY4" fmla="*/ 0 h 1318371"/>
              <a:gd name="connsiteX5" fmla="*/ 2808289 w 2808289"/>
              <a:gd name="connsiteY5" fmla="*/ 0 h 1318371"/>
              <a:gd name="connsiteX6" fmla="*/ 2808289 w 2808289"/>
              <a:gd name="connsiteY6" fmla="*/ 632818 h 1318371"/>
              <a:gd name="connsiteX7" fmla="*/ 2808289 w 2808289"/>
              <a:gd name="connsiteY7" fmla="*/ 1318371 h 1318371"/>
              <a:gd name="connsiteX8" fmla="*/ 2190465 w 2808289"/>
              <a:gd name="connsiteY8" fmla="*/ 1318371 h 1318371"/>
              <a:gd name="connsiteX9" fmla="*/ 1600725 w 2808289"/>
              <a:gd name="connsiteY9" fmla="*/ 1318371 h 1318371"/>
              <a:gd name="connsiteX10" fmla="*/ 982901 w 2808289"/>
              <a:gd name="connsiteY10" fmla="*/ 1318371 h 1318371"/>
              <a:gd name="connsiteX11" fmla="*/ 0 w 2808289"/>
              <a:gd name="connsiteY11" fmla="*/ 1318371 h 1318371"/>
              <a:gd name="connsiteX12" fmla="*/ 0 w 2808289"/>
              <a:gd name="connsiteY12" fmla="*/ 698737 h 1318371"/>
              <a:gd name="connsiteX13" fmla="*/ 0 w 2808289"/>
              <a:gd name="connsiteY13" fmla="*/ 0 h 131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8289" h="1318371" extrusionOk="0">
                <a:moveTo>
                  <a:pt x="0" y="0"/>
                </a:moveTo>
                <a:cubicBezTo>
                  <a:pt x="235627" y="-19248"/>
                  <a:pt x="362502" y="-9253"/>
                  <a:pt x="477409" y="0"/>
                </a:cubicBezTo>
                <a:cubicBezTo>
                  <a:pt x="592316" y="9253"/>
                  <a:pt x="719181" y="2649"/>
                  <a:pt x="954818" y="0"/>
                </a:cubicBezTo>
                <a:cubicBezTo>
                  <a:pt x="1190455" y="-2649"/>
                  <a:pt x="1207390" y="-7592"/>
                  <a:pt x="1432227" y="0"/>
                </a:cubicBezTo>
                <a:cubicBezTo>
                  <a:pt x="1657064" y="7592"/>
                  <a:pt x="1772506" y="17955"/>
                  <a:pt x="1965802" y="0"/>
                </a:cubicBezTo>
                <a:cubicBezTo>
                  <a:pt x="2159098" y="-17955"/>
                  <a:pt x="2550853" y="-24175"/>
                  <a:pt x="2808289" y="0"/>
                </a:cubicBezTo>
                <a:cubicBezTo>
                  <a:pt x="2807261" y="203623"/>
                  <a:pt x="2778384" y="368428"/>
                  <a:pt x="2808289" y="632818"/>
                </a:cubicBezTo>
                <a:cubicBezTo>
                  <a:pt x="2838194" y="897208"/>
                  <a:pt x="2814974" y="1080578"/>
                  <a:pt x="2808289" y="1318371"/>
                </a:cubicBezTo>
                <a:cubicBezTo>
                  <a:pt x="2640704" y="1344690"/>
                  <a:pt x="2388658" y="1334240"/>
                  <a:pt x="2190465" y="1318371"/>
                </a:cubicBezTo>
                <a:cubicBezTo>
                  <a:pt x="1992272" y="1302502"/>
                  <a:pt x="1818982" y="1321936"/>
                  <a:pt x="1600725" y="1318371"/>
                </a:cubicBezTo>
                <a:cubicBezTo>
                  <a:pt x="1382468" y="1314806"/>
                  <a:pt x="1150497" y="1288093"/>
                  <a:pt x="982901" y="1318371"/>
                </a:cubicBezTo>
                <a:cubicBezTo>
                  <a:pt x="815305" y="1348649"/>
                  <a:pt x="343951" y="1352231"/>
                  <a:pt x="0" y="1318371"/>
                </a:cubicBezTo>
                <a:cubicBezTo>
                  <a:pt x="27985" y="1054540"/>
                  <a:pt x="26423" y="832529"/>
                  <a:pt x="0" y="698737"/>
                </a:cubicBezTo>
                <a:cubicBezTo>
                  <a:pt x="-26423" y="564945"/>
                  <a:pt x="867" y="30592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18031754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7BE3AE-AF8E-4325-9EBB-317D0915B325}"/>
              </a:ext>
            </a:extLst>
          </p:cNvPr>
          <p:cNvSpPr/>
          <p:nvPr/>
        </p:nvSpPr>
        <p:spPr>
          <a:xfrm>
            <a:off x="8534957" y="3099256"/>
            <a:ext cx="1562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RoI</a:t>
            </a:r>
            <a:r>
              <a:rPr lang="en-US" sz="1600" dirty="0">
                <a:solidFill>
                  <a:srgbClr val="C00000"/>
                </a:solidFill>
              </a:rPr>
              <a:t> Pooling</a:t>
            </a:r>
          </a:p>
        </p:txBody>
      </p:sp>
    </p:spTree>
    <p:extLst>
      <p:ext uri="{BB962C8B-B14F-4D97-AF65-F5344CB8AC3E}">
        <p14:creationId xmlns:p14="http://schemas.microsoft.com/office/powerpoint/2010/main" val="15028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Object Localization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2: Classical Object Detection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/>
              <a:t>Part 3: Two-Stage Object Detection</a:t>
            </a:r>
          </a:p>
          <a:p>
            <a:r>
              <a:rPr lang="en-US" dirty="0"/>
              <a:t>Part 4: One-Stage Object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589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Region of Interest Pooling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5458114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R-CNN: Region of Interest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F6FC9F-DA5A-49A3-A68A-9AA090F8204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5" y="3070248"/>
            <a:ext cx="6931152" cy="2670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5EA3121-6E93-4A9C-9611-0D1609FDBF83}"/>
              </a:ext>
            </a:extLst>
          </p:cNvPr>
          <p:cNvSpPr/>
          <p:nvPr/>
        </p:nvSpPr>
        <p:spPr>
          <a:xfrm>
            <a:off x="1714499" y="3725607"/>
            <a:ext cx="1371600" cy="17373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5C9AB0-1FCE-42D6-8734-7CA5C0C8F61D}"/>
              </a:ext>
            </a:extLst>
          </p:cNvPr>
          <p:cNvSpPr/>
          <p:nvPr/>
        </p:nvSpPr>
        <p:spPr>
          <a:xfrm>
            <a:off x="1268656" y="2219810"/>
            <a:ext cx="2281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Project region proposal onto conv feature map</a:t>
            </a:r>
          </a:p>
        </p:txBody>
      </p:sp>
      <p:cxnSp>
        <p:nvCxnSpPr>
          <p:cNvPr id="31" name="Straight Arrow Connector 21">
            <a:extLst>
              <a:ext uri="{FF2B5EF4-FFF2-40B4-BE49-F238E27FC236}">
                <a16:creationId xmlns:a16="http://schemas.microsoft.com/office/drawing/2014/main" id="{D7D7DACD-5DC8-46C5-B5AF-45A108FC8BB2}"/>
              </a:ext>
            </a:extLst>
          </p:cNvPr>
          <p:cNvCxnSpPr>
            <a:cxnSpLocks/>
            <a:stCxn id="24" idx="0"/>
            <a:endCxn id="39" idx="0"/>
          </p:cNvCxnSpPr>
          <p:nvPr/>
        </p:nvCxnSpPr>
        <p:spPr>
          <a:xfrm rot="5400000" flipH="1" flipV="1">
            <a:off x="4270031" y="1855875"/>
            <a:ext cx="12700" cy="3739464"/>
          </a:xfrm>
          <a:prstGeom prst="curvedConnector3">
            <a:avLst>
              <a:gd name="adj1" fmla="val 8325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893378-1B55-47DF-AAC8-2290C22CB85C}"/>
              </a:ext>
            </a:extLst>
          </p:cNvPr>
          <p:cNvGrpSpPr/>
          <p:nvPr/>
        </p:nvGrpSpPr>
        <p:grpSpPr>
          <a:xfrm>
            <a:off x="8946495" y="3248927"/>
            <a:ext cx="961496" cy="1705602"/>
            <a:chOff x="6870045" y="2781541"/>
            <a:chExt cx="961496" cy="17056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5EFE5D-6BC3-4BF1-84E7-CEF0FB317E7E}"/>
                </a:ext>
              </a:extLst>
            </p:cNvPr>
            <p:cNvSpPr/>
            <p:nvPr/>
          </p:nvSpPr>
          <p:spPr>
            <a:xfrm>
              <a:off x="7071374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8AD5D-1BF8-4CAC-995A-F2F6D1144852}"/>
                </a:ext>
              </a:extLst>
            </p:cNvPr>
            <p:cNvSpPr/>
            <p:nvPr/>
          </p:nvSpPr>
          <p:spPr>
            <a:xfrm>
              <a:off x="7349012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8F72F4-24C3-4B12-9107-FD9C32C7B4FD}"/>
                </a:ext>
              </a:extLst>
            </p:cNvPr>
            <p:cNvSpPr/>
            <p:nvPr/>
          </p:nvSpPr>
          <p:spPr>
            <a:xfrm>
              <a:off x="7612365" y="3467461"/>
              <a:ext cx="137160" cy="8229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0DD66B-2BD3-478F-B299-DC407F32D19B}"/>
                </a:ext>
              </a:extLst>
            </p:cNvPr>
            <p:cNvSpPr/>
            <p:nvPr/>
          </p:nvSpPr>
          <p:spPr>
            <a:xfrm>
              <a:off x="6870045" y="2781541"/>
              <a:ext cx="9614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FC layer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2C90BDB-98F5-4FB1-825C-C06A57CAF773}"/>
              </a:ext>
            </a:extLst>
          </p:cNvPr>
          <p:cNvSpPr/>
          <p:nvPr/>
        </p:nvSpPr>
        <p:spPr>
          <a:xfrm>
            <a:off x="8050259" y="5132863"/>
            <a:ext cx="27796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Problem</a:t>
            </a:r>
            <a:r>
              <a:rPr lang="en-US" sz="1400" dirty="0"/>
              <a:t>:</a:t>
            </a:r>
            <a:endParaRPr lang="en-US" sz="1400" b="1" dirty="0"/>
          </a:p>
          <a:p>
            <a:pPr algn="ctr"/>
            <a:r>
              <a:rPr lang="en-US" sz="1400" dirty="0"/>
              <a:t>Fully-connected layers expect low-res conv features</a:t>
            </a:r>
          </a:p>
          <a:p>
            <a:pPr algn="ctr"/>
            <a:r>
              <a:rPr lang="en-US" sz="1400" dirty="0"/>
              <a:t>C x h x 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E16A3-F12F-4563-8246-7B4079B7939F}"/>
              </a:ext>
            </a:extLst>
          </p:cNvPr>
          <p:cNvSpPr/>
          <p:nvPr/>
        </p:nvSpPr>
        <p:spPr>
          <a:xfrm>
            <a:off x="5453963" y="3725607"/>
            <a:ext cx="1371600" cy="17373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5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38" grpId="0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R-CNN: Region of Interest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F6FC9F-DA5A-49A3-A68A-9AA090F8204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5" y="3070248"/>
            <a:ext cx="6931152" cy="2670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5EA3121-6E93-4A9C-9611-0D1609FDBF83}"/>
              </a:ext>
            </a:extLst>
          </p:cNvPr>
          <p:cNvSpPr/>
          <p:nvPr/>
        </p:nvSpPr>
        <p:spPr>
          <a:xfrm>
            <a:off x="1714499" y="3725607"/>
            <a:ext cx="1371600" cy="17373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5C9AB0-1FCE-42D6-8734-7CA5C0C8F61D}"/>
              </a:ext>
            </a:extLst>
          </p:cNvPr>
          <p:cNvSpPr/>
          <p:nvPr/>
        </p:nvSpPr>
        <p:spPr>
          <a:xfrm>
            <a:off x="1268656" y="2219810"/>
            <a:ext cx="2281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Project region proposal onto conv feature map</a:t>
            </a:r>
          </a:p>
        </p:txBody>
      </p:sp>
      <p:cxnSp>
        <p:nvCxnSpPr>
          <p:cNvPr id="31" name="Straight Arrow Connector 21">
            <a:extLst>
              <a:ext uri="{FF2B5EF4-FFF2-40B4-BE49-F238E27FC236}">
                <a16:creationId xmlns:a16="http://schemas.microsoft.com/office/drawing/2014/main" id="{D7D7DACD-5DC8-46C5-B5AF-45A108FC8BB2}"/>
              </a:ext>
            </a:extLst>
          </p:cNvPr>
          <p:cNvCxnSpPr>
            <a:cxnSpLocks/>
            <a:stCxn id="24" idx="0"/>
            <a:endCxn id="39" idx="0"/>
          </p:cNvCxnSpPr>
          <p:nvPr/>
        </p:nvCxnSpPr>
        <p:spPr>
          <a:xfrm rot="5400000" flipH="1" flipV="1">
            <a:off x="4270031" y="1855875"/>
            <a:ext cx="12700" cy="3739464"/>
          </a:xfrm>
          <a:prstGeom prst="curvedConnector3">
            <a:avLst>
              <a:gd name="adj1" fmla="val 8325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893378-1B55-47DF-AAC8-2290C22CB85C}"/>
              </a:ext>
            </a:extLst>
          </p:cNvPr>
          <p:cNvGrpSpPr/>
          <p:nvPr/>
        </p:nvGrpSpPr>
        <p:grpSpPr>
          <a:xfrm>
            <a:off x="8946495" y="3248927"/>
            <a:ext cx="961496" cy="1705602"/>
            <a:chOff x="6870045" y="2781541"/>
            <a:chExt cx="961496" cy="17056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5EFE5D-6BC3-4BF1-84E7-CEF0FB317E7E}"/>
                </a:ext>
              </a:extLst>
            </p:cNvPr>
            <p:cNvSpPr/>
            <p:nvPr/>
          </p:nvSpPr>
          <p:spPr>
            <a:xfrm>
              <a:off x="7071374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8AD5D-1BF8-4CAC-995A-F2F6D1144852}"/>
                </a:ext>
              </a:extLst>
            </p:cNvPr>
            <p:cNvSpPr/>
            <p:nvPr/>
          </p:nvSpPr>
          <p:spPr>
            <a:xfrm>
              <a:off x="7349012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8F72F4-24C3-4B12-9107-FD9C32C7B4FD}"/>
                </a:ext>
              </a:extLst>
            </p:cNvPr>
            <p:cNvSpPr/>
            <p:nvPr/>
          </p:nvSpPr>
          <p:spPr>
            <a:xfrm>
              <a:off x="7612365" y="3467461"/>
              <a:ext cx="137160" cy="8229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0DD66B-2BD3-478F-B299-DC407F32D19B}"/>
                </a:ext>
              </a:extLst>
            </p:cNvPr>
            <p:cNvSpPr/>
            <p:nvPr/>
          </p:nvSpPr>
          <p:spPr>
            <a:xfrm>
              <a:off x="6870045" y="2781541"/>
              <a:ext cx="9614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FC layer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2C90BDB-98F5-4FB1-825C-C06A57CAF773}"/>
              </a:ext>
            </a:extLst>
          </p:cNvPr>
          <p:cNvSpPr/>
          <p:nvPr/>
        </p:nvSpPr>
        <p:spPr>
          <a:xfrm>
            <a:off x="8050259" y="5132863"/>
            <a:ext cx="27796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Problem</a:t>
            </a:r>
            <a:r>
              <a:rPr lang="en-US" sz="1400" dirty="0"/>
              <a:t>:</a:t>
            </a:r>
            <a:endParaRPr lang="en-US" sz="1400" b="1" dirty="0"/>
          </a:p>
          <a:p>
            <a:pPr algn="ctr"/>
            <a:r>
              <a:rPr lang="en-US" sz="1400" dirty="0"/>
              <a:t>Fully-connected layers expect low-res conv features</a:t>
            </a:r>
          </a:p>
          <a:p>
            <a:pPr algn="ctr"/>
            <a:r>
              <a:rPr lang="en-US" sz="1400" dirty="0"/>
              <a:t>C x h x 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E16A3-F12F-4563-8246-7B4079B7939F}"/>
              </a:ext>
            </a:extLst>
          </p:cNvPr>
          <p:cNvSpPr/>
          <p:nvPr/>
        </p:nvSpPr>
        <p:spPr>
          <a:xfrm>
            <a:off x="5453963" y="3725607"/>
            <a:ext cx="1371600" cy="1737360"/>
          </a:xfrm>
          <a:prstGeom prst="rect">
            <a:avLst/>
          </a:prstGeom>
          <a:noFill/>
          <a:ln w="28575">
            <a:solidFill>
              <a:srgbClr val="FFFF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CB090-309C-4134-9525-CBC4D409BFD2}"/>
              </a:ext>
            </a:extLst>
          </p:cNvPr>
          <p:cNvSpPr/>
          <p:nvPr/>
        </p:nvSpPr>
        <p:spPr>
          <a:xfrm>
            <a:off x="5584509" y="5755116"/>
            <a:ext cx="1279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“Snap” to grid cells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D54469-C02F-46D9-B5A7-362098A06F60}"/>
              </a:ext>
            </a:extLst>
          </p:cNvPr>
          <p:cNvSpPr/>
          <p:nvPr/>
        </p:nvSpPr>
        <p:spPr>
          <a:xfrm>
            <a:off x="5538416" y="3630357"/>
            <a:ext cx="1371600" cy="17373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74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R-CNN: Region of Interest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F6FC9F-DA5A-49A3-A68A-9AA090F8204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5" y="3070248"/>
            <a:ext cx="6931152" cy="2670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5EA3121-6E93-4A9C-9611-0D1609FDBF83}"/>
              </a:ext>
            </a:extLst>
          </p:cNvPr>
          <p:cNvSpPr/>
          <p:nvPr/>
        </p:nvSpPr>
        <p:spPr>
          <a:xfrm>
            <a:off x="1714499" y="3725607"/>
            <a:ext cx="1371600" cy="17373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5C9AB0-1FCE-42D6-8734-7CA5C0C8F61D}"/>
              </a:ext>
            </a:extLst>
          </p:cNvPr>
          <p:cNvSpPr/>
          <p:nvPr/>
        </p:nvSpPr>
        <p:spPr>
          <a:xfrm>
            <a:off x="1268656" y="2219810"/>
            <a:ext cx="2281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Project region proposal onto conv feature map</a:t>
            </a:r>
          </a:p>
        </p:txBody>
      </p:sp>
      <p:cxnSp>
        <p:nvCxnSpPr>
          <p:cNvPr id="31" name="Straight Arrow Connector 21">
            <a:extLst>
              <a:ext uri="{FF2B5EF4-FFF2-40B4-BE49-F238E27FC236}">
                <a16:creationId xmlns:a16="http://schemas.microsoft.com/office/drawing/2014/main" id="{D7D7DACD-5DC8-46C5-B5AF-45A108FC8BB2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4270031" y="1855875"/>
            <a:ext cx="12700" cy="3739464"/>
          </a:xfrm>
          <a:prstGeom prst="curvedConnector3">
            <a:avLst>
              <a:gd name="adj1" fmla="val 8325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893378-1B55-47DF-AAC8-2290C22CB85C}"/>
              </a:ext>
            </a:extLst>
          </p:cNvPr>
          <p:cNvGrpSpPr/>
          <p:nvPr/>
        </p:nvGrpSpPr>
        <p:grpSpPr>
          <a:xfrm>
            <a:off x="8946495" y="3248927"/>
            <a:ext cx="961496" cy="1705602"/>
            <a:chOff x="6870045" y="2781541"/>
            <a:chExt cx="961496" cy="17056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5EFE5D-6BC3-4BF1-84E7-CEF0FB317E7E}"/>
                </a:ext>
              </a:extLst>
            </p:cNvPr>
            <p:cNvSpPr/>
            <p:nvPr/>
          </p:nvSpPr>
          <p:spPr>
            <a:xfrm>
              <a:off x="7071374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8AD5D-1BF8-4CAC-995A-F2F6D1144852}"/>
                </a:ext>
              </a:extLst>
            </p:cNvPr>
            <p:cNvSpPr/>
            <p:nvPr/>
          </p:nvSpPr>
          <p:spPr>
            <a:xfrm>
              <a:off x="7349012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8F72F4-24C3-4B12-9107-FD9C32C7B4FD}"/>
                </a:ext>
              </a:extLst>
            </p:cNvPr>
            <p:cNvSpPr/>
            <p:nvPr/>
          </p:nvSpPr>
          <p:spPr>
            <a:xfrm>
              <a:off x="7612365" y="3467461"/>
              <a:ext cx="137160" cy="8229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0DD66B-2BD3-478F-B299-DC407F32D19B}"/>
                </a:ext>
              </a:extLst>
            </p:cNvPr>
            <p:cNvSpPr/>
            <p:nvPr/>
          </p:nvSpPr>
          <p:spPr>
            <a:xfrm>
              <a:off x="6870045" y="2781541"/>
              <a:ext cx="9614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FC layer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2C90BDB-98F5-4FB1-825C-C06A57CAF773}"/>
              </a:ext>
            </a:extLst>
          </p:cNvPr>
          <p:cNvSpPr/>
          <p:nvPr/>
        </p:nvSpPr>
        <p:spPr>
          <a:xfrm>
            <a:off x="8050259" y="5132863"/>
            <a:ext cx="27796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Problem</a:t>
            </a:r>
            <a:r>
              <a:rPr lang="en-US" sz="1400" dirty="0"/>
              <a:t>:</a:t>
            </a:r>
            <a:endParaRPr lang="en-US" sz="1400" b="1" dirty="0"/>
          </a:p>
          <a:p>
            <a:pPr algn="ctr"/>
            <a:r>
              <a:rPr lang="en-US" sz="1400" dirty="0"/>
              <a:t>Fully-connected layers expect low-res conv features</a:t>
            </a:r>
          </a:p>
          <a:p>
            <a:pPr algn="ctr"/>
            <a:r>
              <a:rPr lang="en-US" sz="1400" dirty="0"/>
              <a:t>C x h x 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04B15-A7EA-41E9-86E3-7BDB5018C9A3}"/>
              </a:ext>
            </a:extLst>
          </p:cNvPr>
          <p:cNvSpPr/>
          <p:nvPr/>
        </p:nvSpPr>
        <p:spPr>
          <a:xfrm>
            <a:off x="5721089" y="2242307"/>
            <a:ext cx="1773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Divide into 2x2</a:t>
            </a:r>
          </a:p>
          <a:p>
            <a:pPr algn="ctr"/>
            <a:r>
              <a:rPr lang="en-US" sz="1400" dirty="0"/>
              <a:t>grid of (roughly)</a:t>
            </a:r>
          </a:p>
          <a:p>
            <a:pPr algn="ctr"/>
            <a:r>
              <a:rPr lang="en-US" sz="1400" dirty="0"/>
              <a:t>equal subregions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3C40C1-1C96-4358-A8C7-E95F05056444}"/>
              </a:ext>
            </a:extLst>
          </p:cNvPr>
          <p:cNvSpPr/>
          <p:nvPr/>
        </p:nvSpPr>
        <p:spPr>
          <a:xfrm>
            <a:off x="5584509" y="5755116"/>
            <a:ext cx="1279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“Snap” to grid cells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64A5E8-BB45-46E5-B95F-9AC5CC90C194}"/>
              </a:ext>
            </a:extLst>
          </p:cNvPr>
          <p:cNvGrpSpPr/>
          <p:nvPr/>
        </p:nvGrpSpPr>
        <p:grpSpPr>
          <a:xfrm>
            <a:off x="5545065" y="3630326"/>
            <a:ext cx="1371600" cy="1737371"/>
            <a:chOff x="5024066" y="3715390"/>
            <a:chExt cx="1371600" cy="173737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CE8A52-0F46-4DD1-AB07-BF338BBAB41B}"/>
                </a:ext>
              </a:extLst>
            </p:cNvPr>
            <p:cNvSpPr/>
            <p:nvPr/>
          </p:nvSpPr>
          <p:spPr>
            <a:xfrm>
              <a:off x="5024066" y="3715421"/>
              <a:ext cx="670794" cy="682408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E7BC5BD-8B10-47D5-BFEE-79276E176198}"/>
                </a:ext>
              </a:extLst>
            </p:cNvPr>
            <p:cNvSpPr/>
            <p:nvPr/>
          </p:nvSpPr>
          <p:spPr>
            <a:xfrm>
              <a:off x="5709865" y="3715390"/>
              <a:ext cx="685801" cy="68243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65A95DF-F187-46BE-A4DE-364D31DF66B0}"/>
                </a:ext>
              </a:extLst>
            </p:cNvPr>
            <p:cNvSpPr/>
            <p:nvPr/>
          </p:nvSpPr>
          <p:spPr>
            <a:xfrm>
              <a:off x="5024066" y="4412650"/>
              <a:ext cx="671414" cy="1040111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D878DA-AE02-49B8-A4E2-6468D92C6247}"/>
                </a:ext>
              </a:extLst>
            </p:cNvPr>
            <p:cNvSpPr/>
            <p:nvPr/>
          </p:nvSpPr>
          <p:spPr>
            <a:xfrm>
              <a:off x="5709866" y="4412650"/>
              <a:ext cx="685800" cy="1040101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D54469-C02F-46D9-B5A7-362098A06F60}"/>
              </a:ext>
            </a:extLst>
          </p:cNvPr>
          <p:cNvSpPr/>
          <p:nvPr/>
        </p:nvSpPr>
        <p:spPr>
          <a:xfrm>
            <a:off x="5538416" y="3630357"/>
            <a:ext cx="1371600" cy="17373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E7AD30-591F-4281-B574-D43D930A935F}"/>
              </a:ext>
            </a:extLst>
          </p:cNvPr>
          <p:cNvCxnSpPr>
            <a:stCxn id="17" idx="0"/>
            <a:endCxn id="17" idx="2"/>
          </p:cNvCxnSpPr>
          <p:nvPr/>
        </p:nvCxnSpPr>
        <p:spPr>
          <a:xfrm>
            <a:off x="6224216" y="3630357"/>
            <a:ext cx="0" cy="17373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B9DF1E-6C90-4234-B11F-9836E6855FDC}"/>
              </a:ext>
            </a:extLst>
          </p:cNvPr>
          <p:cNvCxnSpPr>
            <a:cxnSpLocks/>
          </p:cNvCxnSpPr>
          <p:nvPr/>
        </p:nvCxnSpPr>
        <p:spPr>
          <a:xfrm>
            <a:off x="5538416" y="4327587"/>
            <a:ext cx="13716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672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33A636E-499E-44D9-AFDD-79094A6A4C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5" y="3070248"/>
            <a:ext cx="6931152" cy="2670048"/>
          </a:xfrm>
          <a:prstGeom prst="rect">
            <a:avLst/>
          </a:prstGeom>
        </p:spPr>
      </p:pic>
      <p:cxnSp>
        <p:nvCxnSpPr>
          <p:cNvPr id="40" name="Straight Arrow Connector 21">
            <a:extLst>
              <a:ext uri="{FF2B5EF4-FFF2-40B4-BE49-F238E27FC236}">
                <a16:creationId xmlns:a16="http://schemas.microsoft.com/office/drawing/2014/main" id="{D188BB00-E9D2-4197-8BD7-D9B00275FABC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4270031" y="1855875"/>
            <a:ext cx="12700" cy="3739464"/>
          </a:xfrm>
          <a:prstGeom prst="curvedConnector3">
            <a:avLst>
              <a:gd name="adj1" fmla="val 8325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R-CNN: Region of Interest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8893378-1B55-47DF-AAC8-2290C22CB85C}"/>
              </a:ext>
            </a:extLst>
          </p:cNvPr>
          <p:cNvGrpSpPr/>
          <p:nvPr/>
        </p:nvGrpSpPr>
        <p:grpSpPr>
          <a:xfrm>
            <a:off x="9804185" y="3248927"/>
            <a:ext cx="961496" cy="1705602"/>
            <a:chOff x="6870045" y="2781541"/>
            <a:chExt cx="961496" cy="170560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5EFE5D-6BC3-4BF1-84E7-CEF0FB317E7E}"/>
                </a:ext>
              </a:extLst>
            </p:cNvPr>
            <p:cNvSpPr/>
            <p:nvPr/>
          </p:nvSpPr>
          <p:spPr>
            <a:xfrm>
              <a:off x="7071374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8AD5D-1BF8-4CAC-995A-F2F6D1144852}"/>
                </a:ext>
              </a:extLst>
            </p:cNvPr>
            <p:cNvSpPr/>
            <p:nvPr/>
          </p:nvSpPr>
          <p:spPr>
            <a:xfrm>
              <a:off x="7349012" y="3270739"/>
              <a:ext cx="137160" cy="121640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8F72F4-24C3-4B12-9107-FD9C32C7B4FD}"/>
                </a:ext>
              </a:extLst>
            </p:cNvPr>
            <p:cNvSpPr/>
            <p:nvPr/>
          </p:nvSpPr>
          <p:spPr>
            <a:xfrm>
              <a:off x="7612365" y="3467461"/>
              <a:ext cx="137160" cy="8229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0DD66B-2BD3-478F-B299-DC407F32D19B}"/>
                </a:ext>
              </a:extLst>
            </p:cNvPr>
            <p:cNvSpPr/>
            <p:nvPr/>
          </p:nvSpPr>
          <p:spPr>
            <a:xfrm>
              <a:off x="6870045" y="2781541"/>
              <a:ext cx="9614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FC layer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529FC0C-0B29-4EF3-8234-F947D507EFCE}"/>
              </a:ext>
            </a:extLst>
          </p:cNvPr>
          <p:cNvSpPr/>
          <p:nvPr/>
        </p:nvSpPr>
        <p:spPr>
          <a:xfrm>
            <a:off x="7725372" y="3033484"/>
            <a:ext cx="1772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Max-pool within</a:t>
            </a:r>
          </a:p>
          <a:p>
            <a:pPr algn="ctr"/>
            <a:r>
              <a:rPr lang="en-US" sz="1400" dirty="0"/>
              <a:t>each subregion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197A98-E03D-4F91-B8E7-C4180C6052FA}"/>
              </a:ext>
            </a:extLst>
          </p:cNvPr>
          <p:cNvGrpSpPr/>
          <p:nvPr/>
        </p:nvGrpSpPr>
        <p:grpSpPr>
          <a:xfrm>
            <a:off x="5545065" y="3630326"/>
            <a:ext cx="1371600" cy="1737371"/>
            <a:chOff x="5024066" y="3715390"/>
            <a:chExt cx="1371600" cy="17373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46EDC6-4DCE-4627-98E6-12A2507628C7}"/>
                </a:ext>
              </a:extLst>
            </p:cNvPr>
            <p:cNvSpPr/>
            <p:nvPr/>
          </p:nvSpPr>
          <p:spPr>
            <a:xfrm>
              <a:off x="5024066" y="3715421"/>
              <a:ext cx="670794" cy="682408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E66098-B7D2-478F-8166-BE8CE2CFA58E}"/>
                </a:ext>
              </a:extLst>
            </p:cNvPr>
            <p:cNvSpPr/>
            <p:nvPr/>
          </p:nvSpPr>
          <p:spPr>
            <a:xfrm>
              <a:off x="5709865" y="3715390"/>
              <a:ext cx="685801" cy="682439"/>
            </a:xfrm>
            <a:prstGeom prst="rect">
              <a:avLst/>
            </a:prstGeom>
            <a:solidFill>
              <a:srgbClr val="FBE5D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8477FE-1C59-4A14-8521-DB5340D64386}"/>
                </a:ext>
              </a:extLst>
            </p:cNvPr>
            <p:cNvSpPr/>
            <p:nvPr/>
          </p:nvSpPr>
          <p:spPr>
            <a:xfrm>
              <a:off x="5024066" y="4412650"/>
              <a:ext cx="671414" cy="1040111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84621C-F011-453F-8836-E06217DB6405}"/>
                </a:ext>
              </a:extLst>
            </p:cNvPr>
            <p:cNvSpPr/>
            <p:nvPr/>
          </p:nvSpPr>
          <p:spPr>
            <a:xfrm>
              <a:off x="5709866" y="4412650"/>
              <a:ext cx="685800" cy="1040101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973BD95-CCDA-466F-9B06-B81F8F85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38" y="3698732"/>
            <a:ext cx="1419423" cy="13241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FBAF26-158A-42EE-8BE4-6350EBA761D8}"/>
              </a:ext>
            </a:extLst>
          </p:cNvPr>
          <p:cNvSpPr/>
          <p:nvPr/>
        </p:nvSpPr>
        <p:spPr>
          <a:xfrm>
            <a:off x="1714499" y="3725607"/>
            <a:ext cx="1371600" cy="17373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056CB-6607-4E82-8A9C-3C8A002318CB}"/>
              </a:ext>
            </a:extLst>
          </p:cNvPr>
          <p:cNvSpPr/>
          <p:nvPr/>
        </p:nvSpPr>
        <p:spPr>
          <a:xfrm>
            <a:off x="1268656" y="2219810"/>
            <a:ext cx="2281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Project region proposal onto conv feature map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B8F64F-DAFD-4405-97A2-5A60DF5B58FA}"/>
              </a:ext>
            </a:extLst>
          </p:cNvPr>
          <p:cNvSpPr/>
          <p:nvPr/>
        </p:nvSpPr>
        <p:spPr>
          <a:xfrm>
            <a:off x="5538416" y="3630357"/>
            <a:ext cx="1371600" cy="17373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0CAB45-C673-47C3-AAED-EDCEE62E25CA}"/>
              </a:ext>
            </a:extLst>
          </p:cNvPr>
          <p:cNvSpPr/>
          <p:nvPr/>
        </p:nvSpPr>
        <p:spPr>
          <a:xfrm>
            <a:off x="5721089" y="2242307"/>
            <a:ext cx="1773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Divide into 2x2</a:t>
            </a:r>
          </a:p>
          <a:p>
            <a:pPr algn="ctr"/>
            <a:r>
              <a:rPr lang="en-US" sz="1400" dirty="0"/>
              <a:t>grid of (roughly)</a:t>
            </a:r>
          </a:p>
          <a:p>
            <a:pPr algn="ctr"/>
            <a:r>
              <a:rPr lang="en-US" sz="1400" dirty="0"/>
              <a:t>equal subregions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624B03-64FA-434E-A474-85A625FBDF7F}"/>
              </a:ext>
            </a:extLst>
          </p:cNvPr>
          <p:cNvSpPr/>
          <p:nvPr/>
        </p:nvSpPr>
        <p:spPr>
          <a:xfrm>
            <a:off x="5584509" y="5755116"/>
            <a:ext cx="1279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“Snap” to grid cells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B0F65F-2FB2-42BA-9742-7E278AF061A8}"/>
              </a:ext>
            </a:extLst>
          </p:cNvPr>
          <p:cNvCxnSpPr>
            <a:stCxn id="41" idx="0"/>
            <a:endCxn id="41" idx="2"/>
          </p:cNvCxnSpPr>
          <p:nvPr/>
        </p:nvCxnSpPr>
        <p:spPr>
          <a:xfrm>
            <a:off x="6224216" y="3630357"/>
            <a:ext cx="0" cy="17373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55E908-E2BA-4B95-B567-D778598FD37E}"/>
              </a:ext>
            </a:extLst>
          </p:cNvPr>
          <p:cNvCxnSpPr>
            <a:cxnSpLocks/>
          </p:cNvCxnSpPr>
          <p:nvPr/>
        </p:nvCxnSpPr>
        <p:spPr>
          <a:xfrm>
            <a:off x="5538416" y="4327587"/>
            <a:ext cx="13716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8CA58C-BF8D-4369-8AD5-110483DEACFB}"/>
              </a:ext>
            </a:extLst>
          </p:cNvPr>
          <p:cNvSpPr txBox="1"/>
          <p:nvPr/>
        </p:nvSpPr>
        <p:spPr>
          <a:xfrm>
            <a:off x="7875038" y="5264951"/>
            <a:ext cx="354156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Solved</a:t>
            </a:r>
            <a:r>
              <a:rPr lang="en-US" sz="1600" dirty="0"/>
              <a:t>: Region features always the same size even if input regions have different sizes!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55290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E2659C7-DEBB-4099-B1A7-492CBF42FE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258687" cy="4025490"/>
          </a:xfrm>
        </p:spPr>
        <p:txBody>
          <a:bodyPr/>
          <a:lstStyle/>
          <a:p>
            <a:r>
              <a:rPr lang="en-US" dirty="0"/>
              <a:t>Combine classification and regression loss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Fast R-CNN Train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5219518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6228651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6228651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6400301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7089477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7895893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6539385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7236595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7934223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6687754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7404215" y="3652031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8082592" y="3603906"/>
            <a:ext cx="228805" cy="36576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6697262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7413723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8099405" y="315826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6556784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7245055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7942951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6702247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7418708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8099405" y="2135628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6486626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6486626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7245055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7245055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8003484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8003484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7108734" y="4209686"/>
            <a:ext cx="575294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6895B234-A838-4E18-8395-0287ECA47F9E}"/>
              </a:ext>
            </a:extLst>
          </p:cNvPr>
          <p:cNvSpPr/>
          <p:nvPr/>
        </p:nvSpPr>
        <p:spPr>
          <a:xfrm rot="5400000">
            <a:off x="8813288" y="1387106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FD091D68-A7A1-4582-83C6-269FE35202AB}"/>
              </a:ext>
            </a:extLst>
          </p:cNvPr>
          <p:cNvSpPr/>
          <p:nvPr/>
        </p:nvSpPr>
        <p:spPr>
          <a:xfrm rot="5400000">
            <a:off x="8813288" y="1791032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806D7-A159-47BB-8EE0-F2F7D583A7F1}"/>
              </a:ext>
            </a:extLst>
          </p:cNvPr>
          <p:cNvSpPr/>
          <p:nvPr/>
        </p:nvSpPr>
        <p:spPr>
          <a:xfrm>
            <a:off x="9161799" y="1363530"/>
            <a:ext cx="1809223" cy="6828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Log loss + Smooth L1 Loss</a:t>
            </a:r>
            <a:endParaRPr lang="id-ID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3E261-79B1-4B5E-B66F-A9FAE464BB53}"/>
              </a:ext>
            </a:extLst>
          </p:cNvPr>
          <p:cNvSpPr txBox="1"/>
          <p:nvPr/>
        </p:nvSpPr>
        <p:spPr>
          <a:xfrm>
            <a:off x="9288023" y="2078327"/>
            <a:ext cx="155677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Multitask Loss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05741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E2659C7-DEBB-4099-B1A7-492CBF42FE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Train as a single pipeline</a:t>
            </a:r>
          </a:p>
          <a:p>
            <a:r>
              <a:rPr lang="en-US" dirty="0"/>
              <a:t>Backprop </a:t>
            </a:r>
            <a:r>
              <a:rPr lang="en-US" dirty="0" err="1"/>
              <a:t>RoI</a:t>
            </a:r>
            <a:r>
              <a:rPr lang="en-US" dirty="0"/>
              <a:t> Pool similar to</a:t>
            </a:r>
            <a:br>
              <a:rPr lang="en-US" dirty="0"/>
            </a:br>
            <a:r>
              <a:rPr lang="en-US" dirty="0"/>
              <a:t>max pooling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42246-D8E4-46C4-B25C-3F6BFDB997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EDAD09-35E3-4279-86ED-4F07823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Fast R-CNN Train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95F68-BD80-4F2D-91DA-1C772CC3ED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0BCA-8B2A-4E33-9761-3A943EA9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5219510" y="4811660"/>
            <a:ext cx="4314824" cy="1581151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E27405AA-CD2E-4F68-8DC0-06B44639F98B}"/>
              </a:ext>
            </a:extLst>
          </p:cNvPr>
          <p:cNvSpPr/>
          <p:nvPr/>
        </p:nvSpPr>
        <p:spPr>
          <a:xfrm>
            <a:off x="6228643" y="4263788"/>
            <a:ext cx="2414016" cy="1669619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5B13690-4C67-4BC5-9FE8-8FB8C6D427CE}"/>
              </a:ext>
            </a:extLst>
          </p:cNvPr>
          <p:cNvSpPr/>
          <p:nvPr/>
        </p:nvSpPr>
        <p:spPr>
          <a:xfrm>
            <a:off x="6228643" y="3762152"/>
            <a:ext cx="2414016" cy="402506"/>
          </a:xfrm>
          <a:prstGeom prst="parallelogram">
            <a:avLst>
              <a:gd name="adj" fmla="val 104501"/>
            </a:avLst>
          </a:prstGeom>
          <a:solidFill>
            <a:schemeClr val="bg1">
              <a:lumMod val="85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1324803-F021-4869-BCD3-A45B07CE890F}"/>
              </a:ext>
            </a:extLst>
          </p:cNvPr>
          <p:cNvSpPr/>
          <p:nvPr/>
        </p:nvSpPr>
        <p:spPr>
          <a:xfrm>
            <a:off x="6400293" y="3827692"/>
            <a:ext cx="822960" cy="274320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98A907-7FB4-49D6-9062-23D387BA2191}"/>
              </a:ext>
            </a:extLst>
          </p:cNvPr>
          <p:cNvSpPr/>
          <p:nvPr/>
        </p:nvSpPr>
        <p:spPr>
          <a:xfrm>
            <a:off x="7089469" y="3955176"/>
            <a:ext cx="822960" cy="136727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22C334E-230F-40BB-A925-3B392019F653}"/>
              </a:ext>
            </a:extLst>
          </p:cNvPr>
          <p:cNvSpPr/>
          <p:nvPr/>
        </p:nvSpPr>
        <p:spPr>
          <a:xfrm>
            <a:off x="7895885" y="3827692"/>
            <a:ext cx="595109" cy="285303"/>
          </a:xfrm>
          <a:prstGeom prst="parallelogram">
            <a:avLst>
              <a:gd name="adj" fmla="val 104501"/>
            </a:avLst>
          </a:prstGeom>
          <a:solidFill>
            <a:schemeClr val="bg1"/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1873546-82C3-4DBB-A5D0-08BF426B6CFB}"/>
              </a:ext>
            </a:extLst>
          </p:cNvPr>
          <p:cNvSpPr/>
          <p:nvPr/>
        </p:nvSpPr>
        <p:spPr>
          <a:xfrm>
            <a:off x="6539377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8B2284F-50FF-4E4C-9B60-497750661E99}"/>
              </a:ext>
            </a:extLst>
          </p:cNvPr>
          <p:cNvSpPr/>
          <p:nvPr/>
        </p:nvSpPr>
        <p:spPr>
          <a:xfrm>
            <a:off x="7236587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459AEEA-ED01-4756-8CE6-FBD8AF53C8F8}"/>
              </a:ext>
            </a:extLst>
          </p:cNvPr>
          <p:cNvSpPr/>
          <p:nvPr/>
        </p:nvSpPr>
        <p:spPr>
          <a:xfrm>
            <a:off x="7934215" y="3363131"/>
            <a:ext cx="621792" cy="201168"/>
          </a:xfrm>
          <a:prstGeom prst="parallelogram">
            <a:avLst>
              <a:gd name="adj" fmla="val 104501"/>
            </a:avLst>
          </a:prstGeom>
          <a:solidFill>
            <a:schemeClr val="accent3">
              <a:lumMod val="20000"/>
              <a:lumOff val="80000"/>
            </a:schemeClr>
          </a:solidFill>
          <a:ln w="1651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72B4961-8E27-471A-91D6-F6919115CE72}"/>
              </a:ext>
            </a:extLst>
          </p:cNvPr>
          <p:cNvSpPr/>
          <p:nvPr/>
        </p:nvSpPr>
        <p:spPr>
          <a:xfrm>
            <a:off x="6687746" y="3603906"/>
            <a:ext cx="228805" cy="36576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440FD66-F8B8-40AC-A717-F02AF99A4D76}"/>
              </a:ext>
            </a:extLst>
          </p:cNvPr>
          <p:cNvSpPr/>
          <p:nvPr/>
        </p:nvSpPr>
        <p:spPr>
          <a:xfrm>
            <a:off x="7404207" y="3652031"/>
            <a:ext cx="228805" cy="36576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33C43EB-EA57-43AA-886E-BD5B43DC0763}"/>
              </a:ext>
            </a:extLst>
          </p:cNvPr>
          <p:cNvSpPr/>
          <p:nvPr/>
        </p:nvSpPr>
        <p:spPr>
          <a:xfrm>
            <a:off x="8082584" y="3603906"/>
            <a:ext cx="228805" cy="36576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E085687-467A-407C-AA4A-066FF8590AFB}"/>
              </a:ext>
            </a:extLst>
          </p:cNvPr>
          <p:cNvSpPr/>
          <p:nvPr/>
        </p:nvSpPr>
        <p:spPr>
          <a:xfrm>
            <a:off x="6697254" y="3158266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752478A-AA95-4337-AFC8-72B9468D1FC8}"/>
              </a:ext>
            </a:extLst>
          </p:cNvPr>
          <p:cNvSpPr/>
          <p:nvPr/>
        </p:nvSpPr>
        <p:spPr>
          <a:xfrm>
            <a:off x="7413715" y="3158266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561043C7-733D-48F6-B3AA-B14DBB7DA7CF}"/>
              </a:ext>
            </a:extLst>
          </p:cNvPr>
          <p:cNvSpPr/>
          <p:nvPr/>
        </p:nvSpPr>
        <p:spPr>
          <a:xfrm>
            <a:off x="8099397" y="3158266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3BC3BCE-54D4-439E-95FA-7FCDECF834ED}"/>
              </a:ext>
            </a:extLst>
          </p:cNvPr>
          <p:cNvSpPr/>
          <p:nvPr/>
        </p:nvSpPr>
        <p:spPr>
          <a:xfrm>
            <a:off x="6556776" y="236153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80ED3A6-C938-439D-B9EB-FAE1AC5AD38C}"/>
              </a:ext>
            </a:extLst>
          </p:cNvPr>
          <p:cNvSpPr/>
          <p:nvPr/>
        </p:nvSpPr>
        <p:spPr>
          <a:xfrm>
            <a:off x="7245047" y="2351911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BDAE41-F3AA-47B3-95D9-2DBB0A24B61F}"/>
              </a:ext>
            </a:extLst>
          </p:cNvPr>
          <p:cNvSpPr/>
          <p:nvPr/>
        </p:nvSpPr>
        <p:spPr>
          <a:xfrm>
            <a:off x="7942943" y="2342286"/>
            <a:ext cx="621793" cy="747077"/>
          </a:xfrm>
          <a:prstGeom prst="cube">
            <a:avLst/>
          </a:prstGeom>
          <a:solidFill>
            <a:schemeClr val="lt1">
              <a:alpha val="90000"/>
            </a:schemeClr>
          </a:solidFill>
          <a:ln w="1651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CNN</a:t>
            </a:r>
            <a:endParaRPr lang="id-ID" sz="1600" dirty="0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3D4D0B4A-BD8A-4962-83E2-F0F3CAE3D722}"/>
              </a:ext>
            </a:extLst>
          </p:cNvPr>
          <p:cNvSpPr/>
          <p:nvPr/>
        </p:nvSpPr>
        <p:spPr>
          <a:xfrm>
            <a:off x="6702239" y="2135628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2147B719-977C-4BD0-86FA-DF86CD8DB7F6}"/>
              </a:ext>
            </a:extLst>
          </p:cNvPr>
          <p:cNvSpPr/>
          <p:nvPr/>
        </p:nvSpPr>
        <p:spPr>
          <a:xfrm>
            <a:off x="7418700" y="2135628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5A7DDE66-B434-4902-A6E5-39B1907C7A98}"/>
              </a:ext>
            </a:extLst>
          </p:cNvPr>
          <p:cNvSpPr/>
          <p:nvPr/>
        </p:nvSpPr>
        <p:spPr>
          <a:xfrm>
            <a:off x="8099397" y="2135628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DC0B8C-8B48-4976-AE2A-32969ACCFF45}"/>
              </a:ext>
            </a:extLst>
          </p:cNvPr>
          <p:cNvSpPr/>
          <p:nvPr/>
        </p:nvSpPr>
        <p:spPr>
          <a:xfrm>
            <a:off x="6486618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E3D344-2289-456A-A423-17CAB5696B75}"/>
              </a:ext>
            </a:extLst>
          </p:cNvPr>
          <p:cNvSpPr/>
          <p:nvPr/>
        </p:nvSpPr>
        <p:spPr>
          <a:xfrm>
            <a:off x="6486618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97C539-5DBD-4C71-8303-FE271FE47117}"/>
              </a:ext>
            </a:extLst>
          </p:cNvPr>
          <p:cNvSpPr/>
          <p:nvPr/>
        </p:nvSpPr>
        <p:spPr>
          <a:xfrm>
            <a:off x="7245047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646F8-81A3-497C-BC86-F2133E3A1ED5}"/>
              </a:ext>
            </a:extLst>
          </p:cNvPr>
          <p:cNvSpPr/>
          <p:nvPr/>
        </p:nvSpPr>
        <p:spPr>
          <a:xfrm>
            <a:off x="7245047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685ED-FB70-43F8-AB2F-A46B4418793A}"/>
              </a:ext>
            </a:extLst>
          </p:cNvPr>
          <p:cNvSpPr/>
          <p:nvPr/>
        </p:nvSpPr>
        <p:spPr>
          <a:xfrm>
            <a:off x="8003476" y="1359786"/>
            <a:ext cx="660604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BC435F-BDFF-42EF-9EA1-F3B0D9C797B0}"/>
              </a:ext>
            </a:extLst>
          </p:cNvPr>
          <p:cNvSpPr/>
          <p:nvPr/>
        </p:nvSpPr>
        <p:spPr>
          <a:xfrm>
            <a:off x="8003476" y="1763712"/>
            <a:ext cx="660604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52" name="Arrow: Up 51">
            <a:extLst>
              <a:ext uri="{FF2B5EF4-FFF2-40B4-BE49-F238E27FC236}">
                <a16:creationId xmlns:a16="http://schemas.microsoft.com/office/drawing/2014/main" id="{DEB91A27-3220-472E-872D-AF8D36EB21CF}"/>
              </a:ext>
            </a:extLst>
          </p:cNvPr>
          <p:cNvSpPr/>
          <p:nvPr/>
        </p:nvSpPr>
        <p:spPr>
          <a:xfrm>
            <a:off x="7108726" y="4209686"/>
            <a:ext cx="575294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6895B234-A838-4E18-8395-0287ECA47F9E}"/>
              </a:ext>
            </a:extLst>
          </p:cNvPr>
          <p:cNvSpPr/>
          <p:nvPr/>
        </p:nvSpPr>
        <p:spPr>
          <a:xfrm rot="5400000">
            <a:off x="8813280" y="1387106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FD091D68-A7A1-4582-83C6-269FE35202AB}"/>
              </a:ext>
            </a:extLst>
          </p:cNvPr>
          <p:cNvSpPr/>
          <p:nvPr/>
        </p:nvSpPr>
        <p:spPr>
          <a:xfrm rot="5400000">
            <a:off x="8813280" y="1791032"/>
            <a:ext cx="228805" cy="27432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806D7-A159-47BB-8EE0-F2F7D583A7F1}"/>
              </a:ext>
            </a:extLst>
          </p:cNvPr>
          <p:cNvSpPr/>
          <p:nvPr/>
        </p:nvSpPr>
        <p:spPr>
          <a:xfrm>
            <a:off x="9161791" y="1363530"/>
            <a:ext cx="1809223" cy="6828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Log loss + Smooth L1 Loss</a:t>
            </a:r>
            <a:endParaRPr lang="id-ID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3E261-79B1-4B5E-B66F-A9FAE464BB53}"/>
              </a:ext>
            </a:extLst>
          </p:cNvPr>
          <p:cNvSpPr txBox="1"/>
          <p:nvPr/>
        </p:nvSpPr>
        <p:spPr>
          <a:xfrm>
            <a:off x="9288015" y="2078327"/>
            <a:ext cx="155677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Multitask Loss</a:t>
            </a:r>
            <a:endParaRPr lang="id-ID" sz="1400" dirty="0"/>
          </a:p>
        </p:txBody>
      </p:sp>
      <p:sp>
        <p:nvSpPr>
          <p:cNvPr id="57" name="Arrow: Up 56">
            <a:extLst>
              <a:ext uri="{FF2B5EF4-FFF2-40B4-BE49-F238E27FC236}">
                <a16:creationId xmlns:a16="http://schemas.microsoft.com/office/drawing/2014/main" id="{A2093745-6FC1-4518-B340-E72FC6F9F1D9}"/>
              </a:ext>
            </a:extLst>
          </p:cNvPr>
          <p:cNvSpPr/>
          <p:nvPr/>
        </p:nvSpPr>
        <p:spPr>
          <a:xfrm rot="16200000" flipH="1">
            <a:off x="8760778" y="1432928"/>
            <a:ext cx="137160" cy="27432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B8F1F5B4-4003-48F7-9C29-C91C8DC53E53}"/>
              </a:ext>
            </a:extLst>
          </p:cNvPr>
          <p:cNvSpPr/>
          <p:nvPr/>
        </p:nvSpPr>
        <p:spPr>
          <a:xfrm rot="16200000" flipH="1">
            <a:off x="8760778" y="1836854"/>
            <a:ext cx="137160" cy="27432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Arrow: Up 61">
            <a:extLst>
              <a:ext uri="{FF2B5EF4-FFF2-40B4-BE49-F238E27FC236}">
                <a16:creationId xmlns:a16="http://schemas.microsoft.com/office/drawing/2014/main" id="{303B3BC0-E2DD-4BC5-9A66-670E08BD2C4E}"/>
              </a:ext>
            </a:extLst>
          </p:cNvPr>
          <p:cNvSpPr/>
          <p:nvPr/>
        </p:nvSpPr>
        <p:spPr>
          <a:xfrm flipV="1">
            <a:off x="6834902" y="3227090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Arrow: Up 62">
            <a:extLst>
              <a:ext uri="{FF2B5EF4-FFF2-40B4-BE49-F238E27FC236}">
                <a16:creationId xmlns:a16="http://schemas.microsoft.com/office/drawing/2014/main" id="{77AD8230-5CE9-4DC8-863C-846E8049ED81}"/>
              </a:ext>
            </a:extLst>
          </p:cNvPr>
          <p:cNvSpPr/>
          <p:nvPr/>
        </p:nvSpPr>
        <p:spPr>
          <a:xfrm flipV="1">
            <a:off x="7551363" y="3227090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852400B3-96F2-4FF1-B18A-8069889D4C0D}"/>
              </a:ext>
            </a:extLst>
          </p:cNvPr>
          <p:cNvSpPr/>
          <p:nvPr/>
        </p:nvSpPr>
        <p:spPr>
          <a:xfrm flipV="1">
            <a:off x="8237045" y="3227090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7D5E3B11-3168-4327-B306-A578ADCA6147}"/>
              </a:ext>
            </a:extLst>
          </p:cNvPr>
          <p:cNvSpPr/>
          <p:nvPr/>
        </p:nvSpPr>
        <p:spPr>
          <a:xfrm flipV="1">
            <a:off x="6839892" y="2204452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Arrow: Up 65">
            <a:extLst>
              <a:ext uri="{FF2B5EF4-FFF2-40B4-BE49-F238E27FC236}">
                <a16:creationId xmlns:a16="http://schemas.microsoft.com/office/drawing/2014/main" id="{C18C091B-A04A-470F-8BD4-F36E088F89BB}"/>
              </a:ext>
            </a:extLst>
          </p:cNvPr>
          <p:cNvSpPr/>
          <p:nvPr/>
        </p:nvSpPr>
        <p:spPr>
          <a:xfrm flipV="1">
            <a:off x="7556353" y="2204452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Arrow: Up 66">
            <a:extLst>
              <a:ext uri="{FF2B5EF4-FFF2-40B4-BE49-F238E27FC236}">
                <a16:creationId xmlns:a16="http://schemas.microsoft.com/office/drawing/2014/main" id="{F553100A-210B-4678-ADF6-BADC1C208CDD}"/>
              </a:ext>
            </a:extLst>
          </p:cNvPr>
          <p:cNvSpPr/>
          <p:nvPr/>
        </p:nvSpPr>
        <p:spPr>
          <a:xfrm flipV="1">
            <a:off x="8237050" y="2204452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Arrow: Up 67">
            <a:extLst>
              <a:ext uri="{FF2B5EF4-FFF2-40B4-BE49-F238E27FC236}">
                <a16:creationId xmlns:a16="http://schemas.microsoft.com/office/drawing/2014/main" id="{FBF3E76A-CE6B-4B8B-B105-62C06454DDA7}"/>
              </a:ext>
            </a:extLst>
          </p:cNvPr>
          <p:cNvSpPr/>
          <p:nvPr/>
        </p:nvSpPr>
        <p:spPr>
          <a:xfrm flipV="1">
            <a:off x="6810321" y="3772781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08DDAE2A-FBF6-4A7D-9199-1B3A262B11C0}"/>
              </a:ext>
            </a:extLst>
          </p:cNvPr>
          <p:cNvSpPr/>
          <p:nvPr/>
        </p:nvSpPr>
        <p:spPr>
          <a:xfrm flipV="1">
            <a:off x="7526782" y="3772781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123C4C2E-E436-41F9-85DE-A5815A1DFB02}"/>
              </a:ext>
            </a:extLst>
          </p:cNvPr>
          <p:cNvSpPr/>
          <p:nvPr/>
        </p:nvSpPr>
        <p:spPr>
          <a:xfrm flipV="1">
            <a:off x="8212464" y="3772781"/>
            <a:ext cx="137160" cy="182880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B0C282A0-9A4C-4C5C-B329-780BEE7C2791}"/>
              </a:ext>
            </a:extLst>
          </p:cNvPr>
          <p:cNvSpPr/>
          <p:nvPr/>
        </p:nvSpPr>
        <p:spPr>
          <a:xfrm flipV="1">
            <a:off x="7433461" y="4307977"/>
            <a:ext cx="260052" cy="257686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02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Results [2014]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4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386364666"/>
              </p:ext>
            </p:extLst>
          </p:nvPr>
        </p:nvGraphicFramePr>
        <p:xfrm>
          <a:off x="2930769" y="2216311"/>
          <a:ext cx="6788327" cy="1749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8013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2025157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2025157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</a:tblGrid>
              <a:tr h="5831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R-CNN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 R-CNN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4568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Training Time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84 hours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8.75 hours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8.8x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</a:tbl>
          </a:graphicData>
        </a:graphic>
      </p:graphicFrame>
      <p:graphicFrame>
        <p:nvGraphicFramePr>
          <p:cNvPr id="34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98960161"/>
              </p:ext>
            </p:extLst>
          </p:nvPr>
        </p:nvGraphicFramePr>
        <p:xfrm>
          <a:off x="2930770" y="3955642"/>
          <a:ext cx="6788327" cy="1166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7591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</a:tblGrid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Test time </a:t>
                      </a:r>
                      <a:r>
                        <a:rPr lang="en-US" sz="1800" dirty="0"/>
                        <a:t>per image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47 seconds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0.32 seconds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146x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</a:tbl>
          </a:graphicData>
        </a:graphic>
      </p:graphicFrame>
      <p:graphicFrame>
        <p:nvGraphicFramePr>
          <p:cNvPr id="35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1884667"/>
              </p:ext>
            </p:extLst>
          </p:nvPr>
        </p:nvGraphicFramePr>
        <p:xfrm>
          <a:off x="2930768" y="5126796"/>
          <a:ext cx="6788328" cy="583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7592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</a:tblGrid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C00000"/>
                          </a:solidFill>
                        </a:rPr>
                        <a:t>mAP</a:t>
                      </a:r>
                      <a:r>
                        <a:rPr lang="en-US" sz="1800" dirty="0"/>
                        <a:t> (VOC 2007)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66.0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66.9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343265" y="5948643"/>
            <a:ext cx="552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Using VGG-16 CNN on Pascal VOC 2007 dataset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00352" y="3179114"/>
            <a:ext cx="894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00FF"/>
                </a:solidFill>
              </a:rPr>
              <a:t>Fast!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02194" y="4338783"/>
            <a:ext cx="11929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00FF"/>
                </a:solidFill>
              </a:rPr>
              <a:t>Faster!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10208" y="5209347"/>
            <a:ext cx="1184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00FF"/>
                </a:solidFill>
              </a:rPr>
              <a:t>Better!</a:t>
            </a:r>
          </a:p>
        </p:txBody>
      </p:sp>
    </p:spTree>
    <p:extLst>
      <p:ext uri="{BB962C8B-B14F-4D97-AF65-F5344CB8AC3E}">
        <p14:creationId xmlns:p14="http://schemas.microsoft.com/office/powerpoint/2010/main" val="18611832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Results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ArialMT"/>
              </a:rPr>
              <a:t>Test-time</a:t>
            </a:r>
            <a:endParaRPr lang="en-US" dirty="0"/>
          </a:p>
        </p:txBody>
      </p:sp>
      <p:graphicFrame>
        <p:nvGraphicFramePr>
          <p:cNvPr id="24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48146677"/>
              </p:ext>
            </p:extLst>
          </p:nvPr>
        </p:nvGraphicFramePr>
        <p:xfrm>
          <a:off x="2701837" y="2579447"/>
          <a:ext cx="6788327" cy="1749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8013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2025157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2025157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</a:tblGrid>
              <a:tr h="58319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R-CNN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 R-CNN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4568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Test time </a:t>
                      </a:r>
                      <a:r>
                        <a:rPr lang="en-US" sz="1800" dirty="0"/>
                        <a:t>per image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47 seconds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0.32 seconds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146x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</a:tbl>
          </a:graphicData>
        </a:graphic>
      </p:graphicFrame>
      <p:graphicFrame>
        <p:nvGraphicFramePr>
          <p:cNvPr id="34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3099403"/>
              </p:ext>
            </p:extLst>
          </p:nvPr>
        </p:nvGraphicFramePr>
        <p:xfrm>
          <a:off x="2701837" y="4325855"/>
          <a:ext cx="6788327" cy="1354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7591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2025368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</a:tblGrid>
              <a:tr h="7716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Test time per image with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Selective Search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 seconds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2.3 seconds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5831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25x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01484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478407-B892-4526-BD85-C57510F757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Region Proposal is </a:t>
            </a:r>
            <a:r>
              <a:rPr lang="en-US" dirty="0">
                <a:solidFill>
                  <a:srgbClr val="FF0000"/>
                </a:solidFill>
              </a:rPr>
              <a:t>not using Convolution</a:t>
            </a:r>
          </a:p>
          <a:p>
            <a:r>
              <a:rPr lang="en-US" dirty="0"/>
              <a:t>Runtime dominated by region proposals</a:t>
            </a:r>
          </a:p>
          <a:p>
            <a:r>
              <a:rPr lang="en-US" dirty="0"/>
              <a:t>Test time:</a:t>
            </a:r>
          </a:p>
          <a:p>
            <a:pPr lvl="1"/>
            <a:r>
              <a:rPr lang="en-US" dirty="0"/>
              <a:t>With region proposals		: 2.3 sec</a:t>
            </a:r>
          </a:p>
          <a:p>
            <a:pPr lvl="1"/>
            <a:r>
              <a:rPr lang="en-US" dirty="0"/>
              <a:t>Without region proposals	: 0.32 sec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Bottleneck at Region Proposal!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Problems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255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7800" y="3001930"/>
            <a:ext cx="9296400" cy="641239"/>
          </a:xfrm>
        </p:spPr>
        <p:txBody>
          <a:bodyPr/>
          <a:lstStyle/>
          <a:p>
            <a:pPr algn="ctr"/>
            <a:r>
              <a:rPr lang="en-US" dirty="0"/>
              <a:t>Region-based Convolutional Neural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4276762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1019464"/>
          </a:xfrm>
        </p:spPr>
        <p:txBody>
          <a:bodyPr/>
          <a:lstStyle/>
          <a:p>
            <a:pPr algn="ctr"/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</a:t>
            </a:r>
            <a:br>
              <a:rPr lang="en-US" dirty="0"/>
            </a:br>
            <a:r>
              <a:rPr lang="en-US" dirty="0"/>
              <a:t>Learnable Region Proposals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FDD13-6EC5-48B0-8DCC-CD80E1057D19}"/>
              </a:ext>
            </a:extLst>
          </p:cNvPr>
          <p:cNvCxnSpPr/>
          <p:nvPr/>
        </p:nvCxnSpPr>
        <p:spPr>
          <a:xfrm>
            <a:off x="5471160" y="3001930"/>
            <a:ext cx="106680" cy="122271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D8A04D-BCA8-40A7-B3C9-D3488DF19EC3}"/>
              </a:ext>
            </a:extLst>
          </p:cNvPr>
          <p:cNvCxnSpPr>
            <a:cxnSpLocks/>
          </p:cNvCxnSpPr>
          <p:nvPr/>
        </p:nvCxnSpPr>
        <p:spPr>
          <a:xfrm>
            <a:off x="5730240" y="3001930"/>
            <a:ext cx="0" cy="122271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7BF58D-288C-44D8-ABAD-8EA1D1E98159}"/>
              </a:ext>
            </a:extLst>
          </p:cNvPr>
          <p:cNvCxnSpPr>
            <a:cxnSpLocks/>
          </p:cNvCxnSpPr>
          <p:nvPr/>
        </p:nvCxnSpPr>
        <p:spPr>
          <a:xfrm flipH="1">
            <a:off x="5882641" y="3001930"/>
            <a:ext cx="106680" cy="122271"/>
          </a:xfrm>
          <a:prstGeom prst="line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4420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00199EA-05E5-4E90-9FC3-B35E50D6A1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sz="2000" dirty="0"/>
              <a:t>Insert a </a:t>
            </a:r>
            <a:r>
              <a:rPr lang="en-US" sz="2000" b="1" dirty="0"/>
              <a:t>Region Proposal Network </a:t>
            </a:r>
            <a:br>
              <a:rPr lang="en-US" sz="2000" b="1" dirty="0"/>
            </a:br>
            <a:r>
              <a:rPr lang="en-US" sz="2000" b="1" dirty="0"/>
              <a:t>(RPN) </a:t>
            </a:r>
            <a:r>
              <a:rPr lang="en-US" sz="2000" dirty="0"/>
              <a:t>after the last conv layer</a:t>
            </a:r>
          </a:p>
          <a:p>
            <a:r>
              <a:rPr lang="en-US" sz="2000" dirty="0"/>
              <a:t>RPN trained to produce region proposals directly</a:t>
            </a:r>
          </a:p>
          <a:p>
            <a:pPr lvl="1"/>
            <a:r>
              <a:rPr lang="en-US" dirty="0"/>
              <a:t>no need for external region proposals!</a:t>
            </a:r>
            <a:endParaRPr lang="en-US" sz="1600" dirty="0"/>
          </a:p>
          <a:p>
            <a:endParaRPr lang="id-ID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91841" y="6107011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[Ren et al, “Faster R-CNN: Towards Real-Time Object Detection with Region Proposal Networks”, NIPS 2015]</a:t>
            </a:r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B0A671BF-A979-4415-A808-BC4AE01E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238865"/>
            <a:ext cx="6105672" cy="493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75804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Region Proposal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3762453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Run backbone CNN to get </a:t>
            </a:r>
            <a:r>
              <a:rPr lang="en-US" sz="2000" dirty="0">
                <a:solidFill>
                  <a:srgbClr val="C00000"/>
                </a:solidFill>
              </a:rPr>
              <a:t>features</a:t>
            </a:r>
            <a:r>
              <a:rPr lang="en-US" sz="2000" dirty="0"/>
              <a:t> aligned to input image</a:t>
            </a:r>
            <a:endParaRPr lang="id-ID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B99CD-66A3-425D-B40E-C3B79EA226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7" y="3122270"/>
            <a:ext cx="6931152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142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Imagine an </a:t>
            </a:r>
            <a:r>
              <a:rPr lang="en-US" sz="2000" dirty="0">
                <a:solidFill>
                  <a:srgbClr val="C00000"/>
                </a:solidFill>
              </a:rPr>
              <a:t>anchor box </a:t>
            </a:r>
            <a:r>
              <a:rPr lang="en-US" sz="2000" dirty="0"/>
              <a:t>of fixed size at each point in the feature map</a:t>
            </a:r>
            <a:endParaRPr lang="id-ID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DBF6F6-8A7F-408B-A0AE-F0EC45B22E0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39" y="3023145"/>
            <a:ext cx="721461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400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At each point, predict whether the corresponding anchor </a:t>
            </a:r>
            <a:r>
              <a:rPr lang="en-US" sz="2000" dirty="0">
                <a:solidFill>
                  <a:srgbClr val="C00000"/>
                </a:solidFill>
              </a:rPr>
              <a:t>contains an object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(per-cell logistic regression, predict scores with conv layer)</a:t>
            </a:r>
            <a:endParaRPr lang="id-ID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/>
          <p:nvPr/>
        </p:nvCxnSpPr>
        <p:spPr>
          <a:xfrm flipV="1">
            <a:off x="8794484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F24362-CCA9-43A5-A346-050258C3BDDB}"/>
              </a:ext>
            </a:extLst>
          </p:cNvPr>
          <p:cNvSpPr txBox="1"/>
          <p:nvPr/>
        </p:nvSpPr>
        <p:spPr>
          <a:xfrm>
            <a:off x="9486009" y="353709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Anchor is an object?</a:t>
            </a:r>
          </a:p>
          <a:p>
            <a:pPr algn="ctr"/>
            <a:r>
              <a:rPr lang="en-US" sz="1600" dirty="0"/>
              <a:t>1 x 20 x 15</a:t>
            </a:r>
            <a:endParaRPr lang="id-ID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31F56B-E089-4522-874E-3A592EF5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0372" y="3106624"/>
            <a:ext cx="7763256" cy="31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9727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DE7739-0AFA-40E1-A3FD-706C283971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4" y="3089484"/>
            <a:ext cx="7818120" cy="2743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For positive boxes, also predict a box transform to regress </a:t>
            </a:r>
            <a:br>
              <a:rPr lang="en-US" sz="2000" dirty="0"/>
            </a:br>
            <a:r>
              <a:rPr lang="en-US" sz="2000" dirty="0"/>
              <a:t>from </a:t>
            </a:r>
            <a:r>
              <a:rPr lang="en-US" sz="2000" b="1" dirty="0">
                <a:solidFill>
                  <a:srgbClr val="009900"/>
                </a:solidFill>
              </a:rPr>
              <a:t>anchor box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accent2"/>
                </a:solidFill>
              </a:rPr>
              <a:t>object box</a:t>
            </a:r>
            <a:endParaRPr lang="id-ID" sz="20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486009" y="353709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Anchor is an object?</a:t>
            </a:r>
          </a:p>
          <a:p>
            <a:pPr algn="ctr"/>
            <a:r>
              <a:rPr lang="en-US" sz="1600" dirty="0"/>
              <a:t>1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794484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486009" y="465893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dirty="0"/>
              <a:t>4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794484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7504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DE7739-0AFA-40E1-A3FD-706C283971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74" y="3089484"/>
            <a:ext cx="7818120" cy="2743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FF0000"/>
                </a:solidFill>
              </a:rPr>
              <a:t>Problem</a:t>
            </a:r>
            <a:r>
              <a:rPr lang="en-US" sz="2000" dirty="0"/>
              <a:t>: Anchor box may have the </a:t>
            </a:r>
            <a:r>
              <a:rPr lang="en-US" sz="2000" dirty="0">
                <a:solidFill>
                  <a:srgbClr val="C00000"/>
                </a:solidFill>
              </a:rPr>
              <a:t>wrong size / 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486009" y="353709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Anchor is an object?</a:t>
            </a:r>
          </a:p>
          <a:p>
            <a:pPr algn="ctr"/>
            <a:r>
              <a:rPr lang="en-US" sz="1600" dirty="0"/>
              <a:t>1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794484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486009" y="465893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dirty="0"/>
              <a:t>4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794484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69530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1" y="3112394"/>
            <a:ext cx="7818120" cy="29260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00FF"/>
                </a:solidFill>
              </a:rPr>
              <a:t>Solution</a:t>
            </a:r>
            <a:r>
              <a:rPr lang="en-US" sz="2000" dirty="0"/>
              <a:t>: Use </a:t>
            </a:r>
            <a:r>
              <a:rPr lang="en-US" sz="2000" dirty="0">
                <a:solidFill>
                  <a:srgbClr val="C00000"/>
                </a:solidFill>
              </a:rPr>
              <a:t>K different anchor boxes </a:t>
            </a:r>
            <a:r>
              <a:rPr lang="en-US" sz="2000" dirty="0"/>
              <a:t>at each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486009" y="353709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Anchor is an object?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794484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486009" y="465893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794484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24504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1" y="3112394"/>
            <a:ext cx="7818120" cy="29260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At test time: </a:t>
            </a:r>
            <a:br>
              <a:rPr lang="en-US" sz="2000" dirty="0"/>
            </a:br>
            <a:r>
              <a:rPr lang="en-US" sz="2000" dirty="0"/>
              <a:t>sort all K*20*15 boxes by their score, and take the top ~300 as region proposals</a:t>
            </a:r>
            <a:endParaRPr lang="id-ID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486009" y="353709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Anchor is an object?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794484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486009" y="4658939"/>
            <a:ext cx="1557729" cy="861774"/>
          </a:xfrm>
          <a:custGeom>
            <a:avLst/>
            <a:gdLst>
              <a:gd name="connsiteX0" fmla="*/ 0 w 1557729"/>
              <a:gd name="connsiteY0" fmla="*/ 0 h 861774"/>
              <a:gd name="connsiteX1" fmla="*/ 534820 w 1557729"/>
              <a:gd name="connsiteY1" fmla="*/ 0 h 861774"/>
              <a:gd name="connsiteX2" fmla="*/ 1007331 w 1557729"/>
              <a:gd name="connsiteY2" fmla="*/ 0 h 861774"/>
              <a:gd name="connsiteX3" fmla="*/ 1557729 w 1557729"/>
              <a:gd name="connsiteY3" fmla="*/ 0 h 861774"/>
              <a:gd name="connsiteX4" fmla="*/ 1557729 w 1557729"/>
              <a:gd name="connsiteY4" fmla="*/ 439505 h 861774"/>
              <a:gd name="connsiteX5" fmla="*/ 1557729 w 1557729"/>
              <a:gd name="connsiteY5" fmla="*/ 861774 h 861774"/>
              <a:gd name="connsiteX6" fmla="*/ 1022909 w 1557729"/>
              <a:gd name="connsiteY6" fmla="*/ 861774 h 861774"/>
              <a:gd name="connsiteX7" fmla="*/ 488088 w 1557729"/>
              <a:gd name="connsiteY7" fmla="*/ 861774 h 861774"/>
              <a:gd name="connsiteX8" fmla="*/ 0 w 1557729"/>
              <a:gd name="connsiteY8" fmla="*/ 861774 h 861774"/>
              <a:gd name="connsiteX9" fmla="*/ 0 w 1557729"/>
              <a:gd name="connsiteY9" fmla="*/ 430887 h 861774"/>
              <a:gd name="connsiteX10" fmla="*/ 0 w 1557729"/>
              <a:gd name="connsiteY10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7729" h="861774" fill="none" extrusionOk="0">
                <a:moveTo>
                  <a:pt x="0" y="0"/>
                </a:moveTo>
                <a:cubicBezTo>
                  <a:pt x="246562" y="-3677"/>
                  <a:pt x="295165" y="8908"/>
                  <a:pt x="534820" y="0"/>
                </a:cubicBezTo>
                <a:cubicBezTo>
                  <a:pt x="774475" y="-8908"/>
                  <a:pt x="885705" y="-7308"/>
                  <a:pt x="1007331" y="0"/>
                </a:cubicBezTo>
                <a:cubicBezTo>
                  <a:pt x="1128957" y="7308"/>
                  <a:pt x="1355832" y="-21564"/>
                  <a:pt x="1557729" y="0"/>
                </a:cubicBezTo>
                <a:cubicBezTo>
                  <a:pt x="1555585" y="120777"/>
                  <a:pt x="1562115" y="318993"/>
                  <a:pt x="1557729" y="439505"/>
                </a:cubicBezTo>
                <a:cubicBezTo>
                  <a:pt x="1553343" y="560017"/>
                  <a:pt x="1540839" y="726470"/>
                  <a:pt x="1557729" y="861774"/>
                </a:cubicBezTo>
                <a:cubicBezTo>
                  <a:pt x="1326816" y="877499"/>
                  <a:pt x="1186086" y="870663"/>
                  <a:pt x="1022909" y="861774"/>
                </a:cubicBezTo>
                <a:cubicBezTo>
                  <a:pt x="859732" y="852885"/>
                  <a:pt x="701445" y="871199"/>
                  <a:pt x="488088" y="861774"/>
                </a:cubicBezTo>
                <a:cubicBezTo>
                  <a:pt x="274731" y="852349"/>
                  <a:pt x="228807" y="879242"/>
                  <a:pt x="0" y="861774"/>
                </a:cubicBezTo>
                <a:cubicBezTo>
                  <a:pt x="10876" y="652649"/>
                  <a:pt x="-14891" y="545443"/>
                  <a:pt x="0" y="430887"/>
                </a:cubicBezTo>
                <a:cubicBezTo>
                  <a:pt x="14891" y="316331"/>
                  <a:pt x="5523" y="167360"/>
                  <a:pt x="0" y="0"/>
                </a:cubicBezTo>
                <a:close/>
              </a:path>
              <a:path w="1557729" h="861774" stroke="0" extrusionOk="0">
                <a:moveTo>
                  <a:pt x="0" y="0"/>
                </a:moveTo>
                <a:cubicBezTo>
                  <a:pt x="231960" y="-3209"/>
                  <a:pt x="329973" y="-25618"/>
                  <a:pt x="519243" y="0"/>
                </a:cubicBezTo>
                <a:cubicBezTo>
                  <a:pt x="708513" y="25618"/>
                  <a:pt x="825758" y="17287"/>
                  <a:pt x="1022909" y="0"/>
                </a:cubicBezTo>
                <a:cubicBezTo>
                  <a:pt x="1220060" y="-17287"/>
                  <a:pt x="1439213" y="-24594"/>
                  <a:pt x="1557729" y="0"/>
                </a:cubicBezTo>
                <a:cubicBezTo>
                  <a:pt x="1560617" y="176369"/>
                  <a:pt x="1537842" y="277932"/>
                  <a:pt x="1557729" y="405034"/>
                </a:cubicBezTo>
                <a:cubicBezTo>
                  <a:pt x="1577616" y="532136"/>
                  <a:pt x="1576269" y="695890"/>
                  <a:pt x="1557729" y="861774"/>
                </a:cubicBezTo>
                <a:cubicBezTo>
                  <a:pt x="1367190" y="872299"/>
                  <a:pt x="1219304" y="881249"/>
                  <a:pt x="1038486" y="861774"/>
                </a:cubicBezTo>
                <a:cubicBezTo>
                  <a:pt x="857668" y="842299"/>
                  <a:pt x="714147" y="881940"/>
                  <a:pt x="565975" y="861774"/>
                </a:cubicBezTo>
                <a:cubicBezTo>
                  <a:pt x="417803" y="841608"/>
                  <a:pt x="199075" y="840007"/>
                  <a:pt x="0" y="861774"/>
                </a:cubicBezTo>
                <a:cubicBezTo>
                  <a:pt x="7478" y="696276"/>
                  <a:pt x="2885" y="566925"/>
                  <a:pt x="0" y="422269"/>
                </a:cubicBezTo>
                <a:cubicBezTo>
                  <a:pt x="-2885" y="277614"/>
                  <a:pt x="9844" y="195799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20 x 15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794484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29330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40AF143-93CA-4D53-BFC5-AEB943D3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3415507" y="4461245"/>
            <a:ext cx="4314824" cy="15811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76933" y="6061469"/>
            <a:ext cx="87970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Girschick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“Rich feature hierarchies for accurate object detection and semantic segmentation”, CVPR 2014]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097B1-0100-4BB7-B518-9EC266A62B84}"/>
              </a:ext>
            </a:extLst>
          </p:cNvPr>
          <p:cNvSpPr/>
          <p:nvPr/>
        </p:nvSpPr>
        <p:spPr>
          <a:xfrm>
            <a:off x="7926972" y="4599265"/>
            <a:ext cx="2839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Regions of Interest (</a:t>
            </a:r>
            <a:r>
              <a:rPr lang="en-US" sz="1600" dirty="0" err="1"/>
              <a:t>RoI</a:t>
            </a:r>
            <a:r>
              <a:rPr lang="en-US" sz="1600" dirty="0"/>
              <a:t>) from a region proposal method (~2k)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DB1E1B-F4D4-4680-89A5-3869D877938A}"/>
              </a:ext>
            </a:extLst>
          </p:cNvPr>
          <p:cNvSpPr/>
          <p:nvPr/>
        </p:nvSpPr>
        <p:spPr>
          <a:xfrm>
            <a:off x="7926972" y="3575292"/>
            <a:ext cx="2839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Warped (crop and resize) image regions (224x224)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72D0C-6DD8-4395-85FB-264AF3909967}"/>
              </a:ext>
            </a:extLst>
          </p:cNvPr>
          <p:cNvSpPr/>
          <p:nvPr/>
        </p:nvSpPr>
        <p:spPr>
          <a:xfrm>
            <a:off x="7926971" y="2674614"/>
            <a:ext cx="2343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Forward each region through </a:t>
            </a:r>
            <a:r>
              <a:rPr lang="en-US" sz="1600" dirty="0" err="1"/>
              <a:t>ConvNet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F0B438-CC44-403E-A753-317F033E5AA8}"/>
              </a:ext>
            </a:extLst>
          </p:cNvPr>
          <p:cNvSpPr/>
          <p:nvPr/>
        </p:nvSpPr>
        <p:spPr>
          <a:xfrm>
            <a:off x="7926972" y="1670807"/>
            <a:ext cx="2938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Classify regions with SVMs or simple linear classifier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104EA0-6F34-4CF3-9AB2-80A8B6BF6FBE}"/>
              </a:ext>
            </a:extLst>
          </p:cNvPr>
          <p:cNvSpPr/>
          <p:nvPr/>
        </p:nvSpPr>
        <p:spPr>
          <a:xfrm>
            <a:off x="1217193" y="3007099"/>
            <a:ext cx="2141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Linear Regression for bounding box offsets (correction)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8C76B1AD-41E2-4C5D-9759-B115B99B3232}"/>
              </a:ext>
            </a:extLst>
          </p:cNvPr>
          <p:cNvSpPr/>
          <p:nvPr/>
        </p:nvSpPr>
        <p:spPr>
          <a:xfrm>
            <a:off x="6332426" y="4715806"/>
            <a:ext cx="987552" cy="317847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Parallelogram 42">
            <a:extLst>
              <a:ext uri="{FF2B5EF4-FFF2-40B4-BE49-F238E27FC236}">
                <a16:creationId xmlns:a16="http://schemas.microsoft.com/office/drawing/2014/main" id="{EA1ED203-F93B-4C47-9556-765D5070E6F9}"/>
              </a:ext>
            </a:extLst>
          </p:cNvPr>
          <p:cNvSpPr/>
          <p:nvPr/>
        </p:nvSpPr>
        <p:spPr>
          <a:xfrm>
            <a:off x="4321537" y="4686650"/>
            <a:ext cx="2168837" cy="875226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  <a:gd name="connsiteX0" fmla="*/ 0 w 4240633"/>
              <a:gd name="connsiteY0" fmla="*/ 1388677 h 1388677"/>
              <a:gd name="connsiteX1" fmla="*/ 2001244 w 4240633"/>
              <a:gd name="connsiteY1" fmla="*/ 0 h 1388677"/>
              <a:gd name="connsiteX2" fmla="*/ 4240633 w 4240633"/>
              <a:gd name="connsiteY2" fmla="*/ 4378 h 1388677"/>
              <a:gd name="connsiteX3" fmla="*/ 2968244 w 4240633"/>
              <a:gd name="connsiteY3" fmla="*/ 1374785 h 1388677"/>
              <a:gd name="connsiteX4" fmla="*/ 0 w 4240633"/>
              <a:gd name="connsiteY4" fmla="*/ 1388677 h 1388677"/>
              <a:gd name="connsiteX0" fmla="*/ 0 w 3550663"/>
              <a:gd name="connsiteY0" fmla="*/ 1383528 h 1383528"/>
              <a:gd name="connsiteX1" fmla="*/ 1311274 w 3550663"/>
              <a:gd name="connsiteY1" fmla="*/ 0 h 1383528"/>
              <a:gd name="connsiteX2" fmla="*/ 3550663 w 3550663"/>
              <a:gd name="connsiteY2" fmla="*/ 4378 h 1383528"/>
              <a:gd name="connsiteX3" fmla="*/ 2278274 w 3550663"/>
              <a:gd name="connsiteY3" fmla="*/ 1374785 h 1383528"/>
              <a:gd name="connsiteX4" fmla="*/ 0 w 3550663"/>
              <a:gd name="connsiteY4" fmla="*/ 1383528 h 13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63" h="1383528">
                <a:moveTo>
                  <a:pt x="0" y="1383528"/>
                </a:moveTo>
                <a:lnTo>
                  <a:pt x="1311274" y="0"/>
                </a:lnTo>
                <a:lnTo>
                  <a:pt x="3550663" y="4378"/>
                </a:lnTo>
                <a:lnTo>
                  <a:pt x="2278274" y="1374785"/>
                </a:lnTo>
                <a:lnTo>
                  <a:pt x="0" y="1383528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42">
            <a:extLst>
              <a:ext uri="{FF2B5EF4-FFF2-40B4-BE49-F238E27FC236}">
                <a16:creationId xmlns:a16="http://schemas.microsoft.com/office/drawing/2014/main" id="{52E24107-CE78-4D2F-9339-CBAA19741D30}"/>
              </a:ext>
            </a:extLst>
          </p:cNvPr>
          <p:cNvSpPr/>
          <p:nvPr/>
        </p:nvSpPr>
        <p:spPr>
          <a:xfrm>
            <a:off x="3596509" y="5368362"/>
            <a:ext cx="1025501" cy="564585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1266297 w 4187825"/>
              <a:gd name="connsiteY3" fmla="*/ 1391223 h 1393825"/>
              <a:gd name="connsiteX4" fmla="*/ 0 w 4187825"/>
              <a:gd name="connsiteY4" fmla="*/ 1393825 h 1393825"/>
              <a:gd name="connsiteX0" fmla="*/ 0 w 2437384"/>
              <a:gd name="connsiteY0" fmla="*/ 1395545 h 1395545"/>
              <a:gd name="connsiteX1" fmla="*/ 1311273 w 2437384"/>
              <a:gd name="connsiteY1" fmla="*/ 1720 h 1395545"/>
              <a:gd name="connsiteX2" fmla="*/ 2437384 w 2437384"/>
              <a:gd name="connsiteY2" fmla="*/ 0 h 1395545"/>
              <a:gd name="connsiteX3" fmla="*/ 1266297 w 2437384"/>
              <a:gd name="connsiteY3" fmla="*/ 1392943 h 1395545"/>
              <a:gd name="connsiteX4" fmla="*/ 0 w 2437384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66297 w 2534839"/>
              <a:gd name="connsiteY3" fmla="*/ 1392943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839" h="1395545">
                <a:moveTo>
                  <a:pt x="0" y="1395545"/>
                </a:moveTo>
                <a:lnTo>
                  <a:pt x="1311273" y="1720"/>
                </a:lnTo>
                <a:lnTo>
                  <a:pt x="2534839" y="0"/>
                </a:lnTo>
                <a:lnTo>
                  <a:pt x="1281290" y="1389195"/>
                </a:lnTo>
                <a:lnTo>
                  <a:pt x="0" y="139554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BAE128B6-EE69-4264-A814-28DAFCF98808}"/>
              </a:ext>
            </a:extLst>
          </p:cNvPr>
          <p:cNvSpPr/>
          <p:nvPr/>
        </p:nvSpPr>
        <p:spPr>
          <a:xfrm>
            <a:off x="4083081" y="4838700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902C88E6-2FCC-493A-9179-B2905DE28587}"/>
              </a:ext>
            </a:extLst>
          </p:cNvPr>
          <p:cNvSpPr/>
          <p:nvPr/>
        </p:nvSpPr>
        <p:spPr>
          <a:xfrm>
            <a:off x="5343723" y="4386480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D424DBFA-5E63-4281-97E6-71B103F93A29}"/>
              </a:ext>
            </a:extLst>
          </p:cNvPr>
          <p:cNvSpPr/>
          <p:nvPr/>
        </p:nvSpPr>
        <p:spPr>
          <a:xfrm>
            <a:off x="6732734" y="4113490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Parallelogram 42">
            <a:extLst>
              <a:ext uri="{FF2B5EF4-FFF2-40B4-BE49-F238E27FC236}">
                <a16:creationId xmlns:a16="http://schemas.microsoft.com/office/drawing/2014/main" id="{5C5B392F-8848-44C3-A817-14D4E9A70463}"/>
              </a:ext>
            </a:extLst>
          </p:cNvPr>
          <p:cNvSpPr>
            <a:spLocks noChangeAspect="1"/>
          </p:cNvSpPr>
          <p:nvPr/>
        </p:nvSpPr>
        <p:spPr>
          <a:xfrm>
            <a:off x="6472232" y="3847928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Parallelogram 42">
            <a:extLst>
              <a:ext uri="{FF2B5EF4-FFF2-40B4-BE49-F238E27FC236}">
                <a16:creationId xmlns:a16="http://schemas.microsoft.com/office/drawing/2014/main" id="{8462F430-BFB6-48A5-89E8-6C0A7D3C0203}"/>
              </a:ext>
            </a:extLst>
          </p:cNvPr>
          <p:cNvSpPr>
            <a:spLocks noChangeAspect="1"/>
          </p:cNvSpPr>
          <p:nvPr/>
        </p:nvSpPr>
        <p:spPr>
          <a:xfrm>
            <a:off x="5083221" y="4138877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Parallelogram 42">
            <a:extLst>
              <a:ext uri="{FF2B5EF4-FFF2-40B4-BE49-F238E27FC236}">
                <a16:creationId xmlns:a16="http://schemas.microsoft.com/office/drawing/2014/main" id="{28A4CC28-DE41-42D9-B4E5-4888AEAFE0CE}"/>
              </a:ext>
            </a:extLst>
          </p:cNvPr>
          <p:cNvSpPr>
            <a:spLocks noChangeAspect="1"/>
          </p:cNvSpPr>
          <p:nvPr/>
        </p:nvSpPr>
        <p:spPr>
          <a:xfrm>
            <a:off x="3822579" y="4595542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335F3C32-5DF7-44C4-9650-B89357363F9F}"/>
              </a:ext>
            </a:extLst>
          </p:cNvPr>
          <p:cNvSpPr/>
          <p:nvPr/>
        </p:nvSpPr>
        <p:spPr>
          <a:xfrm>
            <a:off x="4083081" y="4421253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1A83DADB-FBC5-456E-9FDB-7B1BF14888E6}"/>
              </a:ext>
            </a:extLst>
          </p:cNvPr>
          <p:cNvSpPr/>
          <p:nvPr/>
        </p:nvSpPr>
        <p:spPr>
          <a:xfrm>
            <a:off x="5343723" y="3977675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EFAEA880-B70C-4DDE-A4CA-4DCC41EF5CBF}"/>
              </a:ext>
            </a:extLst>
          </p:cNvPr>
          <p:cNvSpPr/>
          <p:nvPr/>
        </p:nvSpPr>
        <p:spPr>
          <a:xfrm>
            <a:off x="6732734" y="3672130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6C702B5-F83A-4BD2-94A3-5E92BFB09363}"/>
              </a:ext>
            </a:extLst>
          </p:cNvPr>
          <p:cNvSpPr/>
          <p:nvPr/>
        </p:nvSpPr>
        <p:spPr>
          <a:xfrm>
            <a:off x="3726370" y="2978150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E4E906A3-04B2-4B5D-807B-51448238DA26}"/>
              </a:ext>
            </a:extLst>
          </p:cNvPr>
          <p:cNvSpPr/>
          <p:nvPr/>
        </p:nvSpPr>
        <p:spPr>
          <a:xfrm>
            <a:off x="4984899" y="2539717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788D08E-F254-4B91-A154-118A41CC2EF5}"/>
              </a:ext>
            </a:extLst>
          </p:cNvPr>
          <p:cNvSpPr/>
          <p:nvPr/>
        </p:nvSpPr>
        <p:spPr>
          <a:xfrm>
            <a:off x="6357615" y="2242096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69477D30-A406-4B63-AAAE-5FE42B1C5025}"/>
              </a:ext>
            </a:extLst>
          </p:cNvPr>
          <p:cNvSpPr/>
          <p:nvPr/>
        </p:nvSpPr>
        <p:spPr>
          <a:xfrm>
            <a:off x="4145737" y="2901467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E607468A-5C24-447C-B6A9-F314F51FC94C}"/>
              </a:ext>
            </a:extLst>
          </p:cNvPr>
          <p:cNvSpPr/>
          <p:nvPr/>
        </p:nvSpPr>
        <p:spPr>
          <a:xfrm>
            <a:off x="5416110" y="2472871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30A683A6-EB9D-4E64-9B47-DDB7DF932B5C}"/>
              </a:ext>
            </a:extLst>
          </p:cNvPr>
          <p:cNvSpPr/>
          <p:nvPr/>
        </p:nvSpPr>
        <p:spPr>
          <a:xfrm>
            <a:off x="7031262" y="2167326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E685E0A7-42A9-4BE1-BB0A-FCAC343359ED}"/>
              </a:ext>
            </a:extLst>
          </p:cNvPr>
          <p:cNvSpPr/>
          <p:nvPr/>
        </p:nvSpPr>
        <p:spPr>
          <a:xfrm rot="-2520000">
            <a:off x="3736779" y="2877443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1B72DE25-C88B-4A57-8908-69268DEA9A69}"/>
              </a:ext>
            </a:extLst>
          </p:cNvPr>
          <p:cNvSpPr/>
          <p:nvPr/>
        </p:nvSpPr>
        <p:spPr>
          <a:xfrm rot="-2520000">
            <a:off x="4890758" y="2473017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1ADB0448-DBEE-47F0-B89A-3961D51E8BBA}"/>
              </a:ext>
            </a:extLst>
          </p:cNvPr>
          <p:cNvSpPr/>
          <p:nvPr/>
        </p:nvSpPr>
        <p:spPr>
          <a:xfrm rot="-2520000">
            <a:off x="6494485" y="2143302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F4E1E9-9B10-4AFA-A01E-7612251EEB4D}"/>
              </a:ext>
            </a:extLst>
          </p:cNvPr>
          <p:cNvSpPr/>
          <p:nvPr/>
        </p:nvSpPr>
        <p:spPr>
          <a:xfrm>
            <a:off x="3123161" y="2533508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7F68D5-1B8D-4EA8-9208-1B3A5DF93629}"/>
              </a:ext>
            </a:extLst>
          </p:cNvPr>
          <p:cNvSpPr/>
          <p:nvPr/>
        </p:nvSpPr>
        <p:spPr>
          <a:xfrm>
            <a:off x="4259604" y="2117391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95AA0-CBD0-4525-9DF4-596ECB4829CD}"/>
              </a:ext>
            </a:extLst>
          </p:cNvPr>
          <p:cNvSpPr/>
          <p:nvPr/>
        </p:nvSpPr>
        <p:spPr>
          <a:xfrm>
            <a:off x="5971789" y="1789454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74F809-0404-44AE-965E-09C2405C695F}"/>
              </a:ext>
            </a:extLst>
          </p:cNvPr>
          <p:cNvSpPr/>
          <p:nvPr/>
        </p:nvSpPr>
        <p:spPr>
          <a:xfrm>
            <a:off x="3958172" y="2533508"/>
            <a:ext cx="758952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F8BB50-A701-4A31-BD2C-FA864D675E9C}"/>
              </a:ext>
            </a:extLst>
          </p:cNvPr>
          <p:cNvSpPr/>
          <p:nvPr/>
        </p:nvSpPr>
        <p:spPr>
          <a:xfrm>
            <a:off x="5117146" y="2117391"/>
            <a:ext cx="812259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72D1B1-A210-4AE9-B04F-7564E23D7FFF}"/>
              </a:ext>
            </a:extLst>
          </p:cNvPr>
          <p:cNvSpPr/>
          <p:nvPr/>
        </p:nvSpPr>
        <p:spPr>
          <a:xfrm>
            <a:off x="6824210" y="1789454"/>
            <a:ext cx="758952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C439FB-5B40-4DD9-A519-CFB1C091E591}"/>
              </a:ext>
            </a:extLst>
          </p:cNvPr>
          <p:cNvSpPr/>
          <p:nvPr/>
        </p:nvSpPr>
        <p:spPr>
          <a:xfrm>
            <a:off x="1525267" y="5124263"/>
            <a:ext cx="2141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644023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0" grpId="0"/>
      <p:bldP spid="39" grpId="0"/>
      <p:bldP spid="40" grpId="0"/>
      <p:bldP spid="43" grpId="0" animBg="1"/>
      <p:bldP spid="14" grpId="0" animBg="1"/>
      <p:bldP spid="13" grpId="0" animBg="1"/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" grpId="0" animBg="1"/>
      <p:bldP spid="38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076970B-5438-4A6A-B42C-0FFFDC6B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14" y="1590414"/>
            <a:ext cx="6463771" cy="47390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8973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9B484C-EB5B-4E0F-BF02-99AE1027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238865"/>
            <a:ext cx="6105672" cy="493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00199EA-05E5-4E90-9FC3-B35E50D6A1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Jointly train with 4 losses:</a:t>
            </a:r>
          </a:p>
          <a:p>
            <a:pPr marL="747713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sz="2000" b="1" dirty="0"/>
              <a:t>RPN classification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anchor box to classify [object/not]</a:t>
            </a:r>
          </a:p>
          <a:p>
            <a:pPr marL="747713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sz="2000" b="1" dirty="0"/>
              <a:t>RPN regression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predict transform from anchor box to proposal box</a:t>
            </a:r>
          </a:p>
          <a:p>
            <a:pPr marL="747713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sz="2000" b="1" dirty="0"/>
              <a:t>Object classification</a:t>
            </a:r>
            <a:r>
              <a:rPr lang="en-US" sz="2000" dirty="0"/>
              <a:t>: </a:t>
            </a:r>
            <a:br>
              <a:rPr lang="en-US" sz="2000" dirty="0"/>
            </a:br>
            <a:r>
              <a:rPr lang="en-US" sz="2000" dirty="0"/>
              <a:t>score (object classes) of proposals</a:t>
            </a:r>
          </a:p>
          <a:p>
            <a:pPr marL="747713" indent="-342900">
              <a:spcBef>
                <a:spcPts val="600"/>
              </a:spcBef>
              <a:buSzPct val="90000"/>
              <a:buFont typeface="+mj-lt"/>
              <a:buAutoNum type="arabicPeriod"/>
            </a:pPr>
            <a:r>
              <a:rPr lang="en-US" sz="2000" b="1" dirty="0"/>
              <a:t>Object Regression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predict transform from proposal box to object box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D98B8-F4D3-453F-B6B1-B874E23A2A51}"/>
              </a:ext>
            </a:extLst>
          </p:cNvPr>
          <p:cNvSpPr/>
          <p:nvPr/>
        </p:nvSpPr>
        <p:spPr>
          <a:xfrm>
            <a:off x="3291841" y="6107011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[Ren et al, “Faster R-CNN: Towards Real-Time Object Detection with Region Proposal Networks”, NIPS 2015]</a:t>
            </a:r>
          </a:p>
        </p:txBody>
      </p:sp>
    </p:spTree>
    <p:extLst>
      <p:ext uri="{BB962C8B-B14F-4D97-AF65-F5344CB8AC3E}">
        <p14:creationId xmlns:p14="http://schemas.microsoft.com/office/powerpoint/2010/main" val="323749084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00199EA-05E5-4E90-9FC3-B35E50D6A1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sz="2000" dirty="0"/>
              <a:t>After RPN, use </a:t>
            </a:r>
            <a:r>
              <a:rPr lang="en-US" sz="2000" dirty="0" err="1"/>
              <a:t>RoI</a:t>
            </a:r>
            <a:r>
              <a:rPr lang="en-US" sz="2000" dirty="0"/>
              <a:t> Pooling and an upstream classifier 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bbox</a:t>
            </a:r>
            <a:r>
              <a:rPr lang="en-US" sz="2000" dirty="0"/>
              <a:t> regressor just like </a:t>
            </a:r>
            <a:br>
              <a:rPr lang="en-US" sz="2000" dirty="0"/>
            </a:br>
            <a:r>
              <a:rPr lang="en-US" sz="2000" dirty="0"/>
              <a:t>Fast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6D2950-40D0-4C0B-B949-BBA832D621E2}"/>
              </a:ext>
            </a:extLst>
          </p:cNvPr>
          <p:cNvSpPr/>
          <p:nvPr/>
        </p:nvSpPr>
        <p:spPr>
          <a:xfrm>
            <a:off x="3291841" y="6107011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[Ren et al, “Faster R-CNN: Towards Real-Time Object Detection with Region Proposal Networks”, NIPS 2015]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D6DB44FE-BC2B-4C3B-8B4A-49CF7131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238865"/>
            <a:ext cx="6105672" cy="493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9059345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4" name="Content Placeholder 8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577113946"/>
              </p:ext>
            </p:extLst>
          </p:nvPr>
        </p:nvGraphicFramePr>
        <p:xfrm>
          <a:off x="2081941" y="2216311"/>
          <a:ext cx="7904135" cy="2836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721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1697065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1697065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  <a:gridCol w="1968284">
                  <a:extLst>
                    <a:ext uri="{9D8B030D-6E8A-4147-A177-3AD203B41FA5}">
                      <a16:colId xmlns:a16="http://schemas.microsoft.com/office/drawing/2014/main" val="2911380972"/>
                    </a:ext>
                  </a:extLst>
                </a:gridCol>
              </a:tblGrid>
              <a:tr h="67606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R-CNN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 R-CNN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Faster</a:t>
                      </a:r>
                      <a:r>
                        <a:rPr lang="en-US" sz="1800" b="1" baseline="0" dirty="0"/>
                        <a:t> R-CNN</a:t>
                      </a:r>
                      <a:endParaRPr lang="en-US" sz="1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45682"/>
                  </a:ext>
                </a:extLst>
              </a:tr>
              <a:tr h="7420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Test time </a:t>
                      </a:r>
                      <a:r>
                        <a:rPr lang="en-US" sz="1800" dirty="0"/>
                        <a:t>per image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with</a:t>
                      </a:r>
                      <a:r>
                        <a:rPr lang="en-US" sz="1800" baseline="0" dirty="0"/>
                        <a:t> proposal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 seconds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2.3 seconds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0.2 seconds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6760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25x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250x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  <a:tr h="7420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mAP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(VOC 2007)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66.0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66.9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66.9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66192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23269" y="2160588"/>
            <a:ext cx="8058150" cy="37242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Faster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20371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Detection 2013-2015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418" y="1977656"/>
            <a:ext cx="6543231" cy="436591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5486" y="2231756"/>
            <a:ext cx="0" cy="3200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61703" y="2231756"/>
            <a:ext cx="0" cy="3200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3310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680493" y="2386367"/>
            <a:ext cx="6743700" cy="36290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766" y="6049898"/>
            <a:ext cx="102982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[Wang et al, “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Regionlets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for Generic Object Detection”, ICCV 2013]</a:t>
            </a:r>
            <a:endParaRPr lang="en-US" sz="11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5369057" y="3202727"/>
            <a:ext cx="457015" cy="935443"/>
          </a:xfrm>
          <a:prstGeom prst="curvedConnector3">
            <a:avLst>
              <a:gd name="adj1" fmla="val 27082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530970" y="1630833"/>
            <a:ext cx="24800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Big improvement compared to pre-CNN methods</a:t>
            </a:r>
          </a:p>
        </p:txBody>
      </p:sp>
      <p:cxnSp>
        <p:nvCxnSpPr>
          <p:cNvPr id="25" name="Straight Arrow Connector 10"/>
          <p:cNvCxnSpPr/>
          <p:nvPr/>
        </p:nvCxnSpPr>
        <p:spPr>
          <a:xfrm rot="5400000" flipH="1" flipV="1">
            <a:off x="6467862" y="2905282"/>
            <a:ext cx="134080" cy="939234"/>
          </a:xfrm>
          <a:prstGeom prst="curvedConnector3">
            <a:avLst>
              <a:gd name="adj1" fmla="val 6179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595091" y="3161767"/>
            <a:ext cx="1662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Bounding box regression helps a bit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595091" y="4364326"/>
            <a:ext cx="1900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Features from a deeper network help a lot</a:t>
            </a:r>
          </a:p>
        </p:txBody>
      </p:sp>
      <p:cxnSp>
        <p:nvCxnSpPr>
          <p:cNvPr id="34" name="Straight Arrow Connector 10"/>
          <p:cNvCxnSpPr/>
          <p:nvPr/>
        </p:nvCxnSpPr>
        <p:spPr>
          <a:xfrm rot="5400000" flipH="1" flipV="1">
            <a:off x="7321394" y="2710812"/>
            <a:ext cx="280172" cy="913922"/>
          </a:xfrm>
          <a:prstGeom prst="curvedConnector3">
            <a:avLst>
              <a:gd name="adj1" fmla="val 24933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184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1" grpId="0"/>
      <p:bldP spid="31" grpId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Problems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Training pipeline is post-hoc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F567CE-0F31-4819-A6D2-B0088DDBC1E5}"/>
              </a:ext>
            </a:extLst>
          </p:cNvPr>
          <p:cNvSpPr/>
          <p:nvPr/>
        </p:nvSpPr>
        <p:spPr>
          <a:xfrm>
            <a:off x="2436544" y="5665708"/>
            <a:ext cx="1201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trainable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BA083E-4A5A-4E2B-899C-13D267330C73}"/>
              </a:ext>
            </a:extLst>
          </p:cNvPr>
          <p:cNvSpPr/>
          <p:nvPr/>
        </p:nvSpPr>
        <p:spPr>
          <a:xfrm>
            <a:off x="8184870" y="5665708"/>
            <a:ext cx="1493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untrainable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D6AFA-5B88-4AB6-9877-5164FC73F577}"/>
              </a:ext>
            </a:extLst>
          </p:cNvPr>
          <p:cNvSpPr/>
          <p:nvPr/>
        </p:nvSpPr>
        <p:spPr>
          <a:xfrm>
            <a:off x="3699797" y="3711074"/>
            <a:ext cx="400110" cy="1477392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Pretrained CNN</a:t>
            </a:r>
          </a:p>
        </p:txBody>
      </p:sp>
      <p:sp>
        <p:nvSpPr>
          <p:cNvPr id="46" name="Parallelogram 42">
            <a:extLst>
              <a:ext uri="{FF2B5EF4-FFF2-40B4-BE49-F238E27FC236}">
                <a16:creationId xmlns:a16="http://schemas.microsoft.com/office/drawing/2014/main" id="{52E284E9-7F6D-4C56-A91D-E82721F0D14E}"/>
              </a:ext>
            </a:extLst>
          </p:cNvPr>
          <p:cNvSpPr>
            <a:spLocks noChangeAspect="1"/>
          </p:cNvSpPr>
          <p:nvPr/>
        </p:nvSpPr>
        <p:spPr>
          <a:xfrm>
            <a:off x="2544808" y="5295365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D732F471-49E4-4FDF-BCE2-488F099440D2}"/>
              </a:ext>
            </a:extLst>
          </p:cNvPr>
          <p:cNvSpPr/>
          <p:nvPr/>
        </p:nvSpPr>
        <p:spPr>
          <a:xfrm>
            <a:off x="2795478" y="5124331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3AB13939-77CC-4BE2-B692-A192EA0A956C}"/>
              </a:ext>
            </a:extLst>
          </p:cNvPr>
          <p:cNvSpPr/>
          <p:nvPr/>
        </p:nvSpPr>
        <p:spPr>
          <a:xfrm>
            <a:off x="2446488" y="3676541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3793F12C-0660-4DA9-BAF2-46FEF7910E19}"/>
              </a:ext>
            </a:extLst>
          </p:cNvPr>
          <p:cNvSpPr/>
          <p:nvPr/>
        </p:nvSpPr>
        <p:spPr>
          <a:xfrm>
            <a:off x="2917027" y="3619527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DEED55AF-D53D-4390-A051-EC5A6E04D0ED}"/>
              </a:ext>
            </a:extLst>
          </p:cNvPr>
          <p:cNvSpPr/>
          <p:nvPr/>
        </p:nvSpPr>
        <p:spPr>
          <a:xfrm rot="-2520000">
            <a:off x="2391675" y="3619673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079209-FF25-48FD-9B1E-3F19C6EC3F26}"/>
              </a:ext>
            </a:extLst>
          </p:cNvPr>
          <p:cNvSpPr/>
          <p:nvPr/>
        </p:nvSpPr>
        <p:spPr>
          <a:xfrm>
            <a:off x="1760521" y="3264047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EC244A-F944-4FB2-A485-FAA45DED9261}"/>
              </a:ext>
            </a:extLst>
          </p:cNvPr>
          <p:cNvSpPr/>
          <p:nvPr/>
        </p:nvSpPr>
        <p:spPr>
          <a:xfrm>
            <a:off x="2618063" y="3264047"/>
            <a:ext cx="812259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8F6F487-CF42-40B8-858F-C6918F60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6769101" y="4086517"/>
            <a:ext cx="4314824" cy="1581151"/>
          </a:xfrm>
          <a:prstGeom prst="rect">
            <a:avLst/>
          </a:prstGeom>
        </p:spPr>
      </p:pic>
      <p:sp>
        <p:nvSpPr>
          <p:cNvPr id="55" name="Parallelogram 42">
            <a:extLst>
              <a:ext uri="{FF2B5EF4-FFF2-40B4-BE49-F238E27FC236}">
                <a16:creationId xmlns:a16="http://schemas.microsoft.com/office/drawing/2014/main" id="{2A775BB0-C2CF-4F6F-AF4D-A2DD775E9B9E}"/>
              </a:ext>
            </a:extLst>
          </p:cNvPr>
          <p:cNvSpPr/>
          <p:nvPr/>
        </p:nvSpPr>
        <p:spPr>
          <a:xfrm>
            <a:off x="9686020" y="4341078"/>
            <a:ext cx="987552" cy="317847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Parallelogram 42">
            <a:extLst>
              <a:ext uri="{FF2B5EF4-FFF2-40B4-BE49-F238E27FC236}">
                <a16:creationId xmlns:a16="http://schemas.microsoft.com/office/drawing/2014/main" id="{E7B678E1-796F-4BED-A789-E15057DC03DF}"/>
              </a:ext>
            </a:extLst>
          </p:cNvPr>
          <p:cNvSpPr/>
          <p:nvPr/>
        </p:nvSpPr>
        <p:spPr>
          <a:xfrm>
            <a:off x="7675131" y="4311922"/>
            <a:ext cx="2168837" cy="875226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  <a:gd name="connsiteX0" fmla="*/ 0 w 4240633"/>
              <a:gd name="connsiteY0" fmla="*/ 1388677 h 1388677"/>
              <a:gd name="connsiteX1" fmla="*/ 2001244 w 4240633"/>
              <a:gd name="connsiteY1" fmla="*/ 0 h 1388677"/>
              <a:gd name="connsiteX2" fmla="*/ 4240633 w 4240633"/>
              <a:gd name="connsiteY2" fmla="*/ 4378 h 1388677"/>
              <a:gd name="connsiteX3" fmla="*/ 2968244 w 4240633"/>
              <a:gd name="connsiteY3" fmla="*/ 1374785 h 1388677"/>
              <a:gd name="connsiteX4" fmla="*/ 0 w 4240633"/>
              <a:gd name="connsiteY4" fmla="*/ 1388677 h 1388677"/>
              <a:gd name="connsiteX0" fmla="*/ 0 w 3550663"/>
              <a:gd name="connsiteY0" fmla="*/ 1383528 h 1383528"/>
              <a:gd name="connsiteX1" fmla="*/ 1311274 w 3550663"/>
              <a:gd name="connsiteY1" fmla="*/ 0 h 1383528"/>
              <a:gd name="connsiteX2" fmla="*/ 3550663 w 3550663"/>
              <a:gd name="connsiteY2" fmla="*/ 4378 h 1383528"/>
              <a:gd name="connsiteX3" fmla="*/ 2278274 w 3550663"/>
              <a:gd name="connsiteY3" fmla="*/ 1374785 h 1383528"/>
              <a:gd name="connsiteX4" fmla="*/ 0 w 3550663"/>
              <a:gd name="connsiteY4" fmla="*/ 1383528 h 13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63" h="1383528">
                <a:moveTo>
                  <a:pt x="0" y="1383528"/>
                </a:moveTo>
                <a:lnTo>
                  <a:pt x="1311274" y="0"/>
                </a:lnTo>
                <a:lnTo>
                  <a:pt x="3550663" y="4378"/>
                </a:lnTo>
                <a:lnTo>
                  <a:pt x="2278274" y="1374785"/>
                </a:lnTo>
                <a:lnTo>
                  <a:pt x="0" y="1383528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Parallelogram 42">
            <a:extLst>
              <a:ext uri="{FF2B5EF4-FFF2-40B4-BE49-F238E27FC236}">
                <a16:creationId xmlns:a16="http://schemas.microsoft.com/office/drawing/2014/main" id="{908E745A-9349-4D60-A294-12EC87266315}"/>
              </a:ext>
            </a:extLst>
          </p:cNvPr>
          <p:cNvSpPr/>
          <p:nvPr/>
        </p:nvSpPr>
        <p:spPr>
          <a:xfrm>
            <a:off x="6950103" y="4993634"/>
            <a:ext cx="1025501" cy="564585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1266297 w 4187825"/>
              <a:gd name="connsiteY3" fmla="*/ 1391223 h 1393825"/>
              <a:gd name="connsiteX4" fmla="*/ 0 w 4187825"/>
              <a:gd name="connsiteY4" fmla="*/ 1393825 h 1393825"/>
              <a:gd name="connsiteX0" fmla="*/ 0 w 2437384"/>
              <a:gd name="connsiteY0" fmla="*/ 1395545 h 1395545"/>
              <a:gd name="connsiteX1" fmla="*/ 1311273 w 2437384"/>
              <a:gd name="connsiteY1" fmla="*/ 1720 h 1395545"/>
              <a:gd name="connsiteX2" fmla="*/ 2437384 w 2437384"/>
              <a:gd name="connsiteY2" fmla="*/ 0 h 1395545"/>
              <a:gd name="connsiteX3" fmla="*/ 1266297 w 2437384"/>
              <a:gd name="connsiteY3" fmla="*/ 1392943 h 1395545"/>
              <a:gd name="connsiteX4" fmla="*/ 0 w 2437384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66297 w 2534839"/>
              <a:gd name="connsiteY3" fmla="*/ 1392943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839" h="1395545">
                <a:moveTo>
                  <a:pt x="0" y="1395545"/>
                </a:moveTo>
                <a:lnTo>
                  <a:pt x="1311273" y="1720"/>
                </a:lnTo>
                <a:lnTo>
                  <a:pt x="2534839" y="0"/>
                </a:lnTo>
                <a:lnTo>
                  <a:pt x="1281290" y="1389195"/>
                </a:lnTo>
                <a:lnTo>
                  <a:pt x="0" y="139554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Arrow: Up 57">
            <a:extLst>
              <a:ext uri="{FF2B5EF4-FFF2-40B4-BE49-F238E27FC236}">
                <a16:creationId xmlns:a16="http://schemas.microsoft.com/office/drawing/2014/main" id="{EF395407-FA6E-4B72-A7AF-7823A0D91B19}"/>
              </a:ext>
            </a:extLst>
          </p:cNvPr>
          <p:cNvSpPr/>
          <p:nvPr/>
        </p:nvSpPr>
        <p:spPr>
          <a:xfrm>
            <a:off x="7436675" y="446397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CE6FDC02-8D37-4FEA-A44F-E1076C9730AF}"/>
              </a:ext>
            </a:extLst>
          </p:cNvPr>
          <p:cNvSpPr/>
          <p:nvPr/>
        </p:nvSpPr>
        <p:spPr>
          <a:xfrm>
            <a:off x="8697317" y="401175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Arrow: Up 59">
            <a:extLst>
              <a:ext uri="{FF2B5EF4-FFF2-40B4-BE49-F238E27FC236}">
                <a16:creationId xmlns:a16="http://schemas.microsoft.com/office/drawing/2014/main" id="{8C470CA5-9B1D-4AA9-8C10-A7A30547CF95}"/>
              </a:ext>
            </a:extLst>
          </p:cNvPr>
          <p:cNvSpPr/>
          <p:nvPr/>
        </p:nvSpPr>
        <p:spPr>
          <a:xfrm>
            <a:off x="10086328" y="373876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Parallelogram 42">
            <a:extLst>
              <a:ext uri="{FF2B5EF4-FFF2-40B4-BE49-F238E27FC236}">
                <a16:creationId xmlns:a16="http://schemas.microsoft.com/office/drawing/2014/main" id="{B007B79A-BCCF-4FF0-8CFD-0056F55BCB8C}"/>
              </a:ext>
            </a:extLst>
          </p:cNvPr>
          <p:cNvSpPr>
            <a:spLocks noChangeAspect="1"/>
          </p:cNvSpPr>
          <p:nvPr/>
        </p:nvSpPr>
        <p:spPr>
          <a:xfrm>
            <a:off x="9825826" y="3473200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Parallelogram 42">
            <a:extLst>
              <a:ext uri="{FF2B5EF4-FFF2-40B4-BE49-F238E27FC236}">
                <a16:creationId xmlns:a16="http://schemas.microsoft.com/office/drawing/2014/main" id="{FA7269CE-D10B-4BCE-97CD-AC25DD30D9D8}"/>
              </a:ext>
            </a:extLst>
          </p:cNvPr>
          <p:cNvSpPr>
            <a:spLocks noChangeAspect="1"/>
          </p:cNvSpPr>
          <p:nvPr/>
        </p:nvSpPr>
        <p:spPr>
          <a:xfrm>
            <a:off x="8436815" y="3764149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Parallelogram 42">
            <a:extLst>
              <a:ext uri="{FF2B5EF4-FFF2-40B4-BE49-F238E27FC236}">
                <a16:creationId xmlns:a16="http://schemas.microsoft.com/office/drawing/2014/main" id="{4993ED32-5DF0-4770-BA6F-EBA15839DBA9}"/>
              </a:ext>
            </a:extLst>
          </p:cNvPr>
          <p:cNvSpPr>
            <a:spLocks noChangeAspect="1"/>
          </p:cNvSpPr>
          <p:nvPr/>
        </p:nvSpPr>
        <p:spPr>
          <a:xfrm>
            <a:off x="7176173" y="4220814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717137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Problems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Training pipeline is post-hoc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BA083E-4A5A-4E2B-899C-13D267330C73}"/>
              </a:ext>
            </a:extLst>
          </p:cNvPr>
          <p:cNvSpPr/>
          <p:nvPr/>
        </p:nvSpPr>
        <p:spPr>
          <a:xfrm>
            <a:off x="7964443" y="5665708"/>
            <a:ext cx="1344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 train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667B20-40B5-48BE-8A01-6828045E951E}"/>
              </a:ext>
            </a:extLst>
          </p:cNvPr>
          <p:cNvSpPr/>
          <p:nvPr/>
        </p:nvSpPr>
        <p:spPr>
          <a:xfrm>
            <a:off x="1658084" y="3699881"/>
            <a:ext cx="1795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Train SVMs and regressions 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per class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FF4084-F86C-4AFD-94E2-87AC9DA0C8CE}"/>
              </a:ext>
            </a:extLst>
          </p:cNvPr>
          <p:cNvSpPr/>
          <p:nvPr/>
        </p:nvSpPr>
        <p:spPr>
          <a:xfrm>
            <a:off x="10902718" y="1734948"/>
            <a:ext cx="400110" cy="1477392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Pretrained CNN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24B937-B877-45D7-9F44-D831C2B5ED38}"/>
              </a:ext>
            </a:extLst>
          </p:cNvPr>
          <p:cNvSpPr/>
          <p:nvPr/>
        </p:nvSpPr>
        <p:spPr>
          <a:xfrm>
            <a:off x="7310752" y="2061524"/>
            <a:ext cx="977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pool5 features</a:t>
            </a:r>
            <a:endParaRPr lang="en-US" sz="1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6F3506-D2A0-4249-83FD-42AAEE8E1B9C}"/>
              </a:ext>
            </a:extLst>
          </p:cNvPr>
          <p:cNvGrpSpPr/>
          <p:nvPr/>
        </p:nvGrpSpPr>
        <p:grpSpPr>
          <a:xfrm>
            <a:off x="4684284" y="3808580"/>
            <a:ext cx="1368878" cy="1640302"/>
            <a:chOff x="7646641" y="4134853"/>
            <a:chExt cx="1368878" cy="1640302"/>
          </a:xfrm>
        </p:grpSpPr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F161A372-5BCE-4D2D-B1E5-7212FB0E5249}"/>
                </a:ext>
              </a:extLst>
            </p:cNvPr>
            <p:cNvSpPr/>
            <p:nvPr/>
          </p:nvSpPr>
          <p:spPr>
            <a:xfrm>
              <a:off x="7915008" y="4134853"/>
              <a:ext cx="832145" cy="1199731"/>
            </a:xfrm>
            <a:prstGeom prst="ca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7A9E98-98AC-4FEF-AB81-0CB3930F5364}"/>
                </a:ext>
              </a:extLst>
            </p:cNvPr>
            <p:cNvSpPr/>
            <p:nvPr/>
          </p:nvSpPr>
          <p:spPr>
            <a:xfrm>
              <a:off x="7646641" y="5467378"/>
              <a:ext cx="13688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Save to disk</a:t>
              </a:r>
            </a:p>
          </p:txBody>
        </p:sp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1FFB532-939A-4142-94DE-11AAFC9790C7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 flipV="1">
            <a:off x="5368724" y="2323134"/>
            <a:ext cx="1942028" cy="14854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A7C035B-53CE-412D-8175-F820A9534B43}"/>
              </a:ext>
            </a:extLst>
          </p:cNvPr>
          <p:cNvCxnSpPr>
            <a:cxnSpLocks/>
            <a:stCxn id="23" idx="2"/>
          </p:cNvCxnSpPr>
          <p:nvPr/>
        </p:nvCxnSpPr>
        <p:spPr>
          <a:xfrm rot="10800000">
            <a:off x="3561275" y="3463411"/>
            <a:ext cx="1391376" cy="9450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5DAB6B3-CCC8-4182-A884-8127661469E6}"/>
              </a:ext>
            </a:extLst>
          </p:cNvPr>
          <p:cNvSpPr/>
          <p:nvPr/>
        </p:nvSpPr>
        <p:spPr>
          <a:xfrm>
            <a:off x="4326712" y="5455107"/>
            <a:ext cx="2156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~200GB just for 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PASCAL dataset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063993-9125-4FA5-B4C7-139E7DEF2638}"/>
              </a:ext>
            </a:extLst>
          </p:cNvPr>
          <p:cNvSpPr/>
          <p:nvPr/>
        </p:nvSpPr>
        <p:spPr>
          <a:xfrm>
            <a:off x="1632850" y="4648663"/>
            <a:ext cx="1845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SLOW training</a:t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</a:rPr>
              <a:t>(84h)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FDFA58-0386-4057-B4B2-E9037C7784BE}"/>
              </a:ext>
            </a:extLst>
          </p:cNvPr>
          <p:cNvSpPr/>
          <p:nvPr/>
        </p:nvSpPr>
        <p:spPr>
          <a:xfrm>
            <a:off x="1760521" y="3264047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317CBF-0784-472C-B0D6-DE72C09D41DA}"/>
              </a:ext>
            </a:extLst>
          </p:cNvPr>
          <p:cNvSpPr/>
          <p:nvPr/>
        </p:nvSpPr>
        <p:spPr>
          <a:xfrm>
            <a:off x="2618063" y="3264047"/>
            <a:ext cx="812259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85D03543-0EE8-4505-AD8F-98D41E5FE4E5}"/>
              </a:ext>
            </a:extLst>
          </p:cNvPr>
          <p:cNvSpPr/>
          <p:nvPr/>
        </p:nvSpPr>
        <p:spPr>
          <a:xfrm>
            <a:off x="7079146" y="2604740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4E20B9E3-E18D-4F6D-9FB8-08625A2ACE52}"/>
              </a:ext>
            </a:extLst>
          </p:cNvPr>
          <p:cNvSpPr/>
          <p:nvPr/>
        </p:nvSpPr>
        <p:spPr>
          <a:xfrm>
            <a:off x="8337675" y="2166307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D72CB27A-095C-47EA-B70A-A56FCE8D2510}"/>
              </a:ext>
            </a:extLst>
          </p:cNvPr>
          <p:cNvSpPr/>
          <p:nvPr/>
        </p:nvSpPr>
        <p:spPr>
          <a:xfrm>
            <a:off x="9710391" y="1868686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8299337-8C1A-4C0C-AD30-2D77F557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6769101" y="4086517"/>
            <a:ext cx="4314824" cy="1581151"/>
          </a:xfrm>
          <a:prstGeom prst="rect">
            <a:avLst/>
          </a:prstGeom>
        </p:spPr>
      </p:pic>
      <p:sp>
        <p:nvSpPr>
          <p:cNvPr id="66" name="Parallelogram 42">
            <a:extLst>
              <a:ext uri="{FF2B5EF4-FFF2-40B4-BE49-F238E27FC236}">
                <a16:creationId xmlns:a16="http://schemas.microsoft.com/office/drawing/2014/main" id="{CF55465C-1EDF-4334-B7E7-83CC0A44BC59}"/>
              </a:ext>
            </a:extLst>
          </p:cNvPr>
          <p:cNvSpPr/>
          <p:nvPr/>
        </p:nvSpPr>
        <p:spPr>
          <a:xfrm>
            <a:off x="9686020" y="4341078"/>
            <a:ext cx="987552" cy="317847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Parallelogram 42">
            <a:extLst>
              <a:ext uri="{FF2B5EF4-FFF2-40B4-BE49-F238E27FC236}">
                <a16:creationId xmlns:a16="http://schemas.microsoft.com/office/drawing/2014/main" id="{C8524406-80E3-43EF-A24F-6656BAB10B28}"/>
              </a:ext>
            </a:extLst>
          </p:cNvPr>
          <p:cNvSpPr/>
          <p:nvPr/>
        </p:nvSpPr>
        <p:spPr>
          <a:xfrm>
            <a:off x="7675131" y="4311922"/>
            <a:ext cx="2168837" cy="875226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  <a:gd name="connsiteX0" fmla="*/ 0 w 4240633"/>
              <a:gd name="connsiteY0" fmla="*/ 1388677 h 1388677"/>
              <a:gd name="connsiteX1" fmla="*/ 2001244 w 4240633"/>
              <a:gd name="connsiteY1" fmla="*/ 0 h 1388677"/>
              <a:gd name="connsiteX2" fmla="*/ 4240633 w 4240633"/>
              <a:gd name="connsiteY2" fmla="*/ 4378 h 1388677"/>
              <a:gd name="connsiteX3" fmla="*/ 2968244 w 4240633"/>
              <a:gd name="connsiteY3" fmla="*/ 1374785 h 1388677"/>
              <a:gd name="connsiteX4" fmla="*/ 0 w 4240633"/>
              <a:gd name="connsiteY4" fmla="*/ 1388677 h 1388677"/>
              <a:gd name="connsiteX0" fmla="*/ 0 w 3550663"/>
              <a:gd name="connsiteY0" fmla="*/ 1383528 h 1383528"/>
              <a:gd name="connsiteX1" fmla="*/ 1311274 w 3550663"/>
              <a:gd name="connsiteY1" fmla="*/ 0 h 1383528"/>
              <a:gd name="connsiteX2" fmla="*/ 3550663 w 3550663"/>
              <a:gd name="connsiteY2" fmla="*/ 4378 h 1383528"/>
              <a:gd name="connsiteX3" fmla="*/ 2278274 w 3550663"/>
              <a:gd name="connsiteY3" fmla="*/ 1374785 h 1383528"/>
              <a:gd name="connsiteX4" fmla="*/ 0 w 3550663"/>
              <a:gd name="connsiteY4" fmla="*/ 1383528 h 13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63" h="1383528">
                <a:moveTo>
                  <a:pt x="0" y="1383528"/>
                </a:moveTo>
                <a:lnTo>
                  <a:pt x="1311274" y="0"/>
                </a:lnTo>
                <a:lnTo>
                  <a:pt x="3550663" y="4378"/>
                </a:lnTo>
                <a:lnTo>
                  <a:pt x="2278274" y="1374785"/>
                </a:lnTo>
                <a:lnTo>
                  <a:pt x="0" y="1383528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Parallelogram 42">
            <a:extLst>
              <a:ext uri="{FF2B5EF4-FFF2-40B4-BE49-F238E27FC236}">
                <a16:creationId xmlns:a16="http://schemas.microsoft.com/office/drawing/2014/main" id="{7768AC0E-B3A1-4753-BB09-27702199E739}"/>
              </a:ext>
            </a:extLst>
          </p:cNvPr>
          <p:cNvSpPr/>
          <p:nvPr/>
        </p:nvSpPr>
        <p:spPr>
          <a:xfrm>
            <a:off x="6950103" y="4993634"/>
            <a:ext cx="1025501" cy="564585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1266297 w 4187825"/>
              <a:gd name="connsiteY3" fmla="*/ 1391223 h 1393825"/>
              <a:gd name="connsiteX4" fmla="*/ 0 w 4187825"/>
              <a:gd name="connsiteY4" fmla="*/ 1393825 h 1393825"/>
              <a:gd name="connsiteX0" fmla="*/ 0 w 2437384"/>
              <a:gd name="connsiteY0" fmla="*/ 1395545 h 1395545"/>
              <a:gd name="connsiteX1" fmla="*/ 1311273 w 2437384"/>
              <a:gd name="connsiteY1" fmla="*/ 1720 h 1395545"/>
              <a:gd name="connsiteX2" fmla="*/ 2437384 w 2437384"/>
              <a:gd name="connsiteY2" fmla="*/ 0 h 1395545"/>
              <a:gd name="connsiteX3" fmla="*/ 1266297 w 2437384"/>
              <a:gd name="connsiteY3" fmla="*/ 1392943 h 1395545"/>
              <a:gd name="connsiteX4" fmla="*/ 0 w 2437384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66297 w 2534839"/>
              <a:gd name="connsiteY3" fmla="*/ 1392943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839" h="1395545">
                <a:moveTo>
                  <a:pt x="0" y="1395545"/>
                </a:moveTo>
                <a:lnTo>
                  <a:pt x="1311273" y="1720"/>
                </a:lnTo>
                <a:lnTo>
                  <a:pt x="2534839" y="0"/>
                </a:lnTo>
                <a:lnTo>
                  <a:pt x="1281290" y="1389195"/>
                </a:lnTo>
                <a:lnTo>
                  <a:pt x="0" y="139554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2A91A5B4-49A4-4D56-B5A2-21C000D419BC}"/>
              </a:ext>
            </a:extLst>
          </p:cNvPr>
          <p:cNvSpPr/>
          <p:nvPr/>
        </p:nvSpPr>
        <p:spPr>
          <a:xfrm>
            <a:off x="7436675" y="446397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Arrow: Up 69">
            <a:extLst>
              <a:ext uri="{FF2B5EF4-FFF2-40B4-BE49-F238E27FC236}">
                <a16:creationId xmlns:a16="http://schemas.microsoft.com/office/drawing/2014/main" id="{59343E0E-D877-4931-81A4-B8997600781D}"/>
              </a:ext>
            </a:extLst>
          </p:cNvPr>
          <p:cNvSpPr/>
          <p:nvPr/>
        </p:nvSpPr>
        <p:spPr>
          <a:xfrm>
            <a:off x="8697317" y="401175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Arrow: Up 70">
            <a:extLst>
              <a:ext uri="{FF2B5EF4-FFF2-40B4-BE49-F238E27FC236}">
                <a16:creationId xmlns:a16="http://schemas.microsoft.com/office/drawing/2014/main" id="{6BCA2F67-8E8C-4DDA-A7BE-26011AAD38D4}"/>
              </a:ext>
            </a:extLst>
          </p:cNvPr>
          <p:cNvSpPr/>
          <p:nvPr/>
        </p:nvSpPr>
        <p:spPr>
          <a:xfrm>
            <a:off x="10086328" y="373876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Parallelogram 42">
            <a:extLst>
              <a:ext uri="{FF2B5EF4-FFF2-40B4-BE49-F238E27FC236}">
                <a16:creationId xmlns:a16="http://schemas.microsoft.com/office/drawing/2014/main" id="{34EBC9E3-3222-4E8F-9471-82C54E16A653}"/>
              </a:ext>
            </a:extLst>
          </p:cNvPr>
          <p:cNvSpPr>
            <a:spLocks noChangeAspect="1"/>
          </p:cNvSpPr>
          <p:nvPr/>
        </p:nvSpPr>
        <p:spPr>
          <a:xfrm>
            <a:off x="9825826" y="3473200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Parallelogram 42">
            <a:extLst>
              <a:ext uri="{FF2B5EF4-FFF2-40B4-BE49-F238E27FC236}">
                <a16:creationId xmlns:a16="http://schemas.microsoft.com/office/drawing/2014/main" id="{F490EDFF-DF7B-4DFA-883D-DACE508B5FDA}"/>
              </a:ext>
            </a:extLst>
          </p:cNvPr>
          <p:cNvSpPr>
            <a:spLocks noChangeAspect="1"/>
          </p:cNvSpPr>
          <p:nvPr/>
        </p:nvSpPr>
        <p:spPr>
          <a:xfrm>
            <a:off x="8436815" y="3764149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Parallelogram 42">
            <a:extLst>
              <a:ext uri="{FF2B5EF4-FFF2-40B4-BE49-F238E27FC236}">
                <a16:creationId xmlns:a16="http://schemas.microsoft.com/office/drawing/2014/main" id="{F2BF3EED-FE8E-4D11-90B0-AC085E330FCB}"/>
              </a:ext>
            </a:extLst>
          </p:cNvPr>
          <p:cNvSpPr>
            <a:spLocks noChangeAspect="1"/>
          </p:cNvSpPr>
          <p:nvPr/>
        </p:nvSpPr>
        <p:spPr>
          <a:xfrm>
            <a:off x="7176173" y="4220814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Arrow: Up 74">
            <a:extLst>
              <a:ext uri="{FF2B5EF4-FFF2-40B4-BE49-F238E27FC236}">
                <a16:creationId xmlns:a16="http://schemas.microsoft.com/office/drawing/2014/main" id="{457151FE-FF55-4BB6-95CC-8EFB5BA1F7ED}"/>
              </a:ext>
            </a:extLst>
          </p:cNvPr>
          <p:cNvSpPr/>
          <p:nvPr/>
        </p:nvSpPr>
        <p:spPr>
          <a:xfrm>
            <a:off x="7436675" y="4046525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Arrow: Up 75">
            <a:extLst>
              <a:ext uri="{FF2B5EF4-FFF2-40B4-BE49-F238E27FC236}">
                <a16:creationId xmlns:a16="http://schemas.microsoft.com/office/drawing/2014/main" id="{C6278F7B-84DE-47AE-8F03-8D18B48402E9}"/>
              </a:ext>
            </a:extLst>
          </p:cNvPr>
          <p:cNvSpPr/>
          <p:nvPr/>
        </p:nvSpPr>
        <p:spPr>
          <a:xfrm>
            <a:off x="8697317" y="3602947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13831235-34AE-4997-BAF0-2C9CFD7037FC}"/>
              </a:ext>
            </a:extLst>
          </p:cNvPr>
          <p:cNvSpPr/>
          <p:nvPr/>
        </p:nvSpPr>
        <p:spPr>
          <a:xfrm>
            <a:off x="10086328" y="3297402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5377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5608319" cy="402549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Slow at test-time</a:t>
            </a:r>
          </a:p>
          <a:p>
            <a:pPr lvl="1"/>
            <a:r>
              <a:rPr lang="en-US" dirty="0"/>
              <a:t>Need to run full forward pass of CNN for each regional proposal</a:t>
            </a:r>
            <a:br>
              <a:rPr lang="en-US" dirty="0"/>
            </a:br>
            <a:r>
              <a:rPr lang="en-US" dirty="0"/>
              <a:t>(~2k forward passes for each image)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47s/image </a:t>
            </a:r>
            <a:r>
              <a:rPr lang="en-US" dirty="0"/>
              <a:t>with VGG16 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Simonyan</a:t>
            </a:r>
            <a:r>
              <a:rPr lang="en-US" dirty="0"/>
              <a:t> &amp; Zisserman. ICLR15]</a:t>
            </a:r>
          </a:p>
          <a:p>
            <a:pPr lvl="1"/>
            <a:endParaRPr lang="en-US" dirty="0"/>
          </a:p>
          <a:p>
            <a:r>
              <a:rPr lang="en-US" dirty="0"/>
              <a:t>Now it’s somewhat called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“Slow” R-CNN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Problems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279A8-4D04-4A01-B57D-D445EB91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7034573" y="4292997"/>
            <a:ext cx="4314824" cy="1581151"/>
          </a:xfrm>
          <a:prstGeom prst="rect">
            <a:avLst/>
          </a:prstGeom>
        </p:spPr>
      </p:pic>
      <p:sp>
        <p:nvSpPr>
          <p:cNvPr id="9" name="Parallelogram 42">
            <a:extLst>
              <a:ext uri="{FF2B5EF4-FFF2-40B4-BE49-F238E27FC236}">
                <a16:creationId xmlns:a16="http://schemas.microsoft.com/office/drawing/2014/main" id="{8887906B-69E5-41C0-B4AB-66B4E2E7FDB1}"/>
              </a:ext>
            </a:extLst>
          </p:cNvPr>
          <p:cNvSpPr/>
          <p:nvPr/>
        </p:nvSpPr>
        <p:spPr>
          <a:xfrm>
            <a:off x="9951492" y="4547558"/>
            <a:ext cx="987552" cy="317847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rallelogram 42">
            <a:extLst>
              <a:ext uri="{FF2B5EF4-FFF2-40B4-BE49-F238E27FC236}">
                <a16:creationId xmlns:a16="http://schemas.microsoft.com/office/drawing/2014/main" id="{FCDC1634-BDE5-4724-AAEE-CEA8056359B2}"/>
              </a:ext>
            </a:extLst>
          </p:cNvPr>
          <p:cNvSpPr/>
          <p:nvPr/>
        </p:nvSpPr>
        <p:spPr>
          <a:xfrm>
            <a:off x="7940603" y="4518402"/>
            <a:ext cx="2168837" cy="875226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  <a:gd name="connsiteX0" fmla="*/ 0 w 4240633"/>
              <a:gd name="connsiteY0" fmla="*/ 1388677 h 1388677"/>
              <a:gd name="connsiteX1" fmla="*/ 2001244 w 4240633"/>
              <a:gd name="connsiteY1" fmla="*/ 0 h 1388677"/>
              <a:gd name="connsiteX2" fmla="*/ 4240633 w 4240633"/>
              <a:gd name="connsiteY2" fmla="*/ 4378 h 1388677"/>
              <a:gd name="connsiteX3" fmla="*/ 2968244 w 4240633"/>
              <a:gd name="connsiteY3" fmla="*/ 1374785 h 1388677"/>
              <a:gd name="connsiteX4" fmla="*/ 0 w 4240633"/>
              <a:gd name="connsiteY4" fmla="*/ 1388677 h 1388677"/>
              <a:gd name="connsiteX0" fmla="*/ 0 w 3550663"/>
              <a:gd name="connsiteY0" fmla="*/ 1383528 h 1383528"/>
              <a:gd name="connsiteX1" fmla="*/ 1311274 w 3550663"/>
              <a:gd name="connsiteY1" fmla="*/ 0 h 1383528"/>
              <a:gd name="connsiteX2" fmla="*/ 3550663 w 3550663"/>
              <a:gd name="connsiteY2" fmla="*/ 4378 h 1383528"/>
              <a:gd name="connsiteX3" fmla="*/ 2278274 w 3550663"/>
              <a:gd name="connsiteY3" fmla="*/ 1374785 h 1383528"/>
              <a:gd name="connsiteX4" fmla="*/ 0 w 3550663"/>
              <a:gd name="connsiteY4" fmla="*/ 1383528 h 13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63" h="1383528">
                <a:moveTo>
                  <a:pt x="0" y="1383528"/>
                </a:moveTo>
                <a:lnTo>
                  <a:pt x="1311274" y="0"/>
                </a:lnTo>
                <a:lnTo>
                  <a:pt x="3550663" y="4378"/>
                </a:lnTo>
                <a:lnTo>
                  <a:pt x="2278274" y="1374785"/>
                </a:lnTo>
                <a:lnTo>
                  <a:pt x="0" y="1383528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Parallelogram 42">
            <a:extLst>
              <a:ext uri="{FF2B5EF4-FFF2-40B4-BE49-F238E27FC236}">
                <a16:creationId xmlns:a16="http://schemas.microsoft.com/office/drawing/2014/main" id="{0E7331B9-0FE4-4BA6-A05F-8EE5E1743F33}"/>
              </a:ext>
            </a:extLst>
          </p:cNvPr>
          <p:cNvSpPr/>
          <p:nvPr/>
        </p:nvSpPr>
        <p:spPr>
          <a:xfrm>
            <a:off x="7215575" y="5200114"/>
            <a:ext cx="1025501" cy="564585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1266297 w 4187825"/>
              <a:gd name="connsiteY3" fmla="*/ 1391223 h 1393825"/>
              <a:gd name="connsiteX4" fmla="*/ 0 w 4187825"/>
              <a:gd name="connsiteY4" fmla="*/ 1393825 h 1393825"/>
              <a:gd name="connsiteX0" fmla="*/ 0 w 2437384"/>
              <a:gd name="connsiteY0" fmla="*/ 1395545 h 1395545"/>
              <a:gd name="connsiteX1" fmla="*/ 1311273 w 2437384"/>
              <a:gd name="connsiteY1" fmla="*/ 1720 h 1395545"/>
              <a:gd name="connsiteX2" fmla="*/ 2437384 w 2437384"/>
              <a:gd name="connsiteY2" fmla="*/ 0 h 1395545"/>
              <a:gd name="connsiteX3" fmla="*/ 1266297 w 2437384"/>
              <a:gd name="connsiteY3" fmla="*/ 1392943 h 1395545"/>
              <a:gd name="connsiteX4" fmla="*/ 0 w 2437384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66297 w 2534839"/>
              <a:gd name="connsiteY3" fmla="*/ 1392943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839" h="1395545">
                <a:moveTo>
                  <a:pt x="0" y="1395545"/>
                </a:moveTo>
                <a:lnTo>
                  <a:pt x="1311273" y="1720"/>
                </a:lnTo>
                <a:lnTo>
                  <a:pt x="2534839" y="0"/>
                </a:lnTo>
                <a:lnTo>
                  <a:pt x="1281290" y="1389195"/>
                </a:lnTo>
                <a:lnTo>
                  <a:pt x="0" y="139554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188EF369-3E3E-48C2-BC8E-6C34B115A094}"/>
              </a:ext>
            </a:extLst>
          </p:cNvPr>
          <p:cNvSpPr/>
          <p:nvPr/>
        </p:nvSpPr>
        <p:spPr>
          <a:xfrm>
            <a:off x="7702147" y="467045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8449E4C-890A-4AFB-9701-6B3FAD7CF389}"/>
              </a:ext>
            </a:extLst>
          </p:cNvPr>
          <p:cNvSpPr/>
          <p:nvPr/>
        </p:nvSpPr>
        <p:spPr>
          <a:xfrm>
            <a:off x="8962789" y="421823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222C2D8B-D26E-40EA-8B1B-F7B03B7A6652}"/>
              </a:ext>
            </a:extLst>
          </p:cNvPr>
          <p:cNvSpPr/>
          <p:nvPr/>
        </p:nvSpPr>
        <p:spPr>
          <a:xfrm>
            <a:off x="10351800" y="394524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Parallelogram 42">
            <a:extLst>
              <a:ext uri="{FF2B5EF4-FFF2-40B4-BE49-F238E27FC236}">
                <a16:creationId xmlns:a16="http://schemas.microsoft.com/office/drawing/2014/main" id="{9908AFEF-9624-4EB8-B4DA-E040107A0E2A}"/>
              </a:ext>
            </a:extLst>
          </p:cNvPr>
          <p:cNvSpPr>
            <a:spLocks noChangeAspect="1"/>
          </p:cNvSpPr>
          <p:nvPr/>
        </p:nvSpPr>
        <p:spPr>
          <a:xfrm>
            <a:off x="10091298" y="3679680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Parallelogram 42">
            <a:extLst>
              <a:ext uri="{FF2B5EF4-FFF2-40B4-BE49-F238E27FC236}">
                <a16:creationId xmlns:a16="http://schemas.microsoft.com/office/drawing/2014/main" id="{667A3B5C-5DA5-4C17-8B00-D5278FA5376C}"/>
              </a:ext>
            </a:extLst>
          </p:cNvPr>
          <p:cNvSpPr>
            <a:spLocks noChangeAspect="1"/>
          </p:cNvSpPr>
          <p:nvPr/>
        </p:nvSpPr>
        <p:spPr>
          <a:xfrm>
            <a:off x="8702287" y="3970629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Parallelogram 42">
            <a:extLst>
              <a:ext uri="{FF2B5EF4-FFF2-40B4-BE49-F238E27FC236}">
                <a16:creationId xmlns:a16="http://schemas.microsoft.com/office/drawing/2014/main" id="{54C9B56D-5A5F-483D-A538-59C3C824379B}"/>
              </a:ext>
            </a:extLst>
          </p:cNvPr>
          <p:cNvSpPr>
            <a:spLocks noChangeAspect="1"/>
          </p:cNvSpPr>
          <p:nvPr/>
        </p:nvSpPr>
        <p:spPr>
          <a:xfrm>
            <a:off x="7441645" y="4427294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EAD8A264-803A-42FE-937A-33F212A31AFE}"/>
              </a:ext>
            </a:extLst>
          </p:cNvPr>
          <p:cNvSpPr/>
          <p:nvPr/>
        </p:nvSpPr>
        <p:spPr>
          <a:xfrm>
            <a:off x="7702147" y="4253005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7CB0F05D-0239-4716-B068-AFC63077C970}"/>
              </a:ext>
            </a:extLst>
          </p:cNvPr>
          <p:cNvSpPr/>
          <p:nvPr/>
        </p:nvSpPr>
        <p:spPr>
          <a:xfrm>
            <a:off x="8962789" y="3809427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8518D19E-B719-4AC3-83FE-4074F4314275}"/>
              </a:ext>
            </a:extLst>
          </p:cNvPr>
          <p:cNvSpPr/>
          <p:nvPr/>
        </p:nvSpPr>
        <p:spPr>
          <a:xfrm>
            <a:off x="10351800" y="3503882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E16CC82-63CF-4FDA-88A4-7E380D7C5544}"/>
              </a:ext>
            </a:extLst>
          </p:cNvPr>
          <p:cNvSpPr/>
          <p:nvPr/>
        </p:nvSpPr>
        <p:spPr>
          <a:xfrm>
            <a:off x="7345436" y="2809902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1C9F8B-AD5E-4226-920D-B69273FA1EB3}"/>
              </a:ext>
            </a:extLst>
          </p:cNvPr>
          <p:cNvSpPr/>
          <p:nvPr/>
        </p:nvSpPr>
        <p:spPr>
          <a:xfrm>
            <a:off x="8603965" y="2371469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E6579A69-496B-45DA-83BC-8FF3A39A838B}"/>
              </a:ext>
            </a:extLst>
          </p:cNvPr>
          <p:cNvSpPr/>
          <p:nvPr/>
        </p:nvSpPr>
        <p:spPr>
          <a:xfrm>
            <a:off x="9976681" y="2073848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F824497C-BA0B-4602-9F37-26302A4F4F0B}"/>
              </a:ext>
            </a:extLst>
          </p:cNvPr>
          <p:cNvSpPr/>
          <p:nvPr/>
        </p:nvSpPr>
        <p:spPr>
          <a:xfrm>
            <a:off x="7764803" y="2733219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54367FD8-DAAD-4ED8-BA06-2C3B1594FFF5}"/>
              </a:ext>
            </a:extLst>
          </p:cNvPr>
          <p:cNvSpPr/>
          <p:nvPr/>
        </p:nvSpPr>
        <p:spPr>
          <a:xfrm>
            <a:off x="9035176" y="2304623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D577FF29-F401-402C-BAB9-71F0EF7C5F61}"/>
              </a:ext>
            </a:extLst>
          </p:cNvPr>
          <p:cNvSpPr/>
          <p:nvPr/>
        </p:nvSpPr>
        <p:spPr>
          <a:xfrm>
            <a:off x="10650328" y="1999078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7DCE1E09-3ABE-4D0A-9265-62E57324C3FE}"/>
              </a:ext>
            </a:extLst>
          </p:cNvPr>
          <p:cNvSpPr/>
          <p:nvPr/>
        </p:nvSpPr>
        <p:spPr>
          <a:xfrm rot="19080000">
            <a:off x="7355845" y="2709195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EC560B6E-94E0-4D1F-9BC7-785C7E6438CD}"/>
              </a:ext>
            </a:extLst>
          </p:cNvPr>
          <p:cNvSpPr/>
          <p:nvPr/>
        </p:nvSpPr>
        <p:spPr>
          <a:xfrm rot="19080000">
            <a:off x="8509824" y="2304769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C0BA5070-3180-4756-B157-1ED9DBBDA287}"/>
              </a:ext>
            </a:extLst>
          </p:cNvPr>
          <p:cNvSpPr/>
          <p:nvPr/>
        </p:nvSpPr>
        <p:spPr>
          <a:xfrm rot="19080000">
            <a:off x="10113551" y="1975054"/>
            <a:ext cx="228805" cy="241328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952AB8-3FA7-48D9-A5EF-B57B41771085}"/>
              </a:ext>
            </a:extLst>
          </p:cNvPr>
          <p:cNvSpPr/>
          <p:nvPr/>
        </p:nvSpPr>
        <p:spPr>
          <a:xfrm>
            <a:off x="6742227" y="2365260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316D57D-1545-451F-B667-6CFA95BF7632}"/>
              </a:ext>
            </a:extLst>
          </p:cNvPr>
          <p:cNvSpPr/>
          <p:nvPr/>
        </p:nvSpPr>
        <p:spPr>
          <a:xfrm>
            <a:off x="7878670" y="1949143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2E5F0D-D249-4079-94A7-2E647B86C26D}"/>
              </a:ext>
            </a:extLst>
          </p:cNvPr>
          <p:cNvSpPr/>
          <p:nvPr/>
        </p:nvSpPr>
        <p:spPr>
          <a:xfrm>
            <a:off x="9590855" y="1621206"/>
            <a:ext cx="758952" cy="328961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Bbox</a:t>
            </a:r>
            <a:endParaRPr lang="id-ID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CBB87E-03E1-4100-ACB2-A9DED229CF4D}"/>
              </a:ext>
            </a:extLst>
          </p:cNvPr>
          <p:cNvSpPr/>
          <p:nvPr/>
        </p:nvSpPr>
        <p:spPr>
          <a:xfrm>
            <a:off x="7577238" y="2365260"/>
            <a:ext cx="758952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5BB71A-755C-40AA-8AA7-D49847A620B3}"/>
              </a:ext>
            </a:extLst>
          </p:cNvPr>
          <p:cNvSpPr/>
          <p:nvPr/>
        </p:nvSpPr>
        <p:spPr>
          <a:xfrm>
            <a:off x="8736212" y="1949143"/>
            <a:ext cx="812259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79D4E1-5850-4A50-9C07-AC1FA52F68EF}"/>
              </a:ext>
            </a:extLst>
          </p:cNvPr>
          <p:cNvSpPr/>
          <p:nvPr/>
        </p:nvSpPr>
        <p:spPr>
          <a:xfrm>
            <a:off x="10443276" y="1621206"/>
            <a:ext cx="758952" cy="32896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58868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2CCA875-3E3D-4C2C-9861-56ADB306F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1" r="18963"/>
          <a:stretch/>
        </p:blipFill>
        <p:spPr>
          <a:xfrm>
            <a:off x="7034573" y="4292997"/>
            <a:ext cx="4314824" cy="1581151"/>
          </a:xfrm>
          <a:prstGeom prst="rect">
            <a:avLst/>
          </a:prstGeom>
        </p:spPr>
      </p:pic>
      <p:sp>
        <p:nvSpPr>
          <p:cNvPr id="39" name="Parallelogram 42">
            <a:extLst>
              <a:ext uri="{FF2B5EF4-FFF2-40B4-BE49-F238E27FC236}">
                <a16:creationId xmlns:a16="http://schemas.microsoft.com/office/drawing/2014/main" id="{71C607C2-D170-4029-913C-7574AD2FDE15}"/>
              </a:ext>
            </a:extLst>
          </p:cNvPr>
          <p:cNvSpPr/>
          <p:nvPr/>
        </p:nvSpPr>
        <p:spPr>
          <a:xfrm>
            <a:off x="9951492" y="4547558"/>
            <a:ext cx="987552" cy="317847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Parallelogram 42">
            <a:extLst>
              <a:ext uri="{FF2B5EF4-FFF2-40B4-BE49-F238E27FC236}">
                <a16:creationId xmlns:a16="http://schemas.microsoft.com/office/drawing/2014/main" id="{8B52FAC8-EA69-40F7-B4F9-9EA7CBDE7532}"/>
              </a:ext>
            </a:extLst>
          </p:cNvPr>
          <p:cNvSpPr/>
          <p:nvPr/>
        </p:nvSpPr>
        <p:spPr>
          <a:xfrm>
            <a:off x="7940603" y="4518402"/>
            <a:ext cx="2168837" cy="875226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  <a:gd name="connsiteX0" fmla="*/ 0 w 4240633"/>
              <a:gd name="connsiteY0" fmla="*/ 1388677 h 1388677"/>
              <a:gd name="connsiteX1" fmla="*/ 2001244 w 4240633"/>
              <a:gd name="connsiteY1" fmla="*/ 0 h 1388677"/>
              <a:gd name="connsiteX2" fmla="*/ 4240633 w 4240633"/>
              <a:gd name="connsiteY2" fmla="*/ 4378 h 1388677"/>
              <a:gd name="connsiteX3" fmla="*/ 2968244 w 4240633"/>
              <a:gd name="connsiteY3" fmla="*/ 1374785 h 1388677"/>
              <a:gd name="connsiteX4" fmla="*/ 0 w 4240633"/>
              <a:gd name="connsiteY4" fmla="*/ 1388677 h 1388677"/>
              <a:gd name="connsiteX0" fmla="*/ 0 w 3550663"/>
              <a:gd name="connsiteY0" fmla="*/ 1383528 h 1383528"/>
              <a:gd name="connsiteX1" fmla="*/ 1311274 w 3550663"/>
              <a:gd name="connsiteY1" fmla="*/ 0 h 1383528"/>
              <a:gd name="connsiteX2" fmla="*/ 3550663 w 3550663"/>
              <a:gd name="connsiteY2" fmla="*/ 4378 h 1383528"/>
              <a:gd name="connsiteX3" fmla="*/ 2278274 w 3550663"/>
              <a:gd name="connsiteY3" fmla="*/ 1374785 h 1383528"/>
              <a:gd name="connsiteX4" fmla="*/ 0 w 3550663"/>
              <a:gd name="connsiteY4" fmla="*/ 1383528 h 138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0663" h="1383528">
                <a:moveTo>
                  <a:pt x="0" y="1383528"/>
                </a:moveTo>
                <a:lnTo>
                  <a:pt x="1311274" y="0"/>
                </a:lnTo>
                <a:lnTo>
                  <a:pt x="3550663" y="4378"/>
                </a:lnTo>
                <a:lnTo>
                  <a:pt x="2278274" y="1374785"/>
                </a:lnTo>
                <a:lnTo>
                  <a:pt x="0" y="1383528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Parallelogram 42">
            <a:extLst>
              <a:ext uri="{FF2B5EF4-FFF2-40B4-BE49-F238E27FC236}">
                <a16:creationId xmlns:a16="http://schemas.microsoft.com/office/drawing/2014/main" id="{E07408BF-D4C0-4DDF-8E07-9B33CD8DCE5E}"/>
              </a:ext>
            </a:extLst>
          </p:cNvPr>
          <p:cNvSpPr/>
          <p:nvPr/>
        </p:nvSpPr>
        <p:spPr>
          <a:xfrm>
            <a:off x="7215575" y="5200114"/>
            <a:ext cx="1025501" cy="564585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1266297 w 4187825"/>
              <a:gd name="connsiteY3" fmla="*/ 1391223 h 1393825"/>
              <a:gd name="connsiteX4" fmla="*/ 0 w 4187825"/>
              <a:gd name="connsiteY4" fmla="*/ 1393825 h 1393825"/>
              <a:gd name="connsiteX0" fmla="*/ 0 w 2437384"/>
              <a:gd name="connsiteY0" fmla="*/ 1395545 h 1395545"/>
              <a:gd name="connsiteX1" fmla="*/ 1311273 w 2437384"/>
              <a:gd name="connsiteY1" fmla="*/ 1720 h 1395545"/>
              <a:gd name="connsiteX2" fmla="*/ 2437384 w 2437384"/>
              <a:gd name="connsiteY2" fmla="*/ 0 h 1395545"/>
              <a:gd name="connsiteX3" fmla="*/ 1266297 w 2437384"/>
              <a:gd name="connsiteY3" fmla="*/ 1392943 h 1395545"/>
              <a:gd name="connsiteX4" fmla="*/ 0 w 2437384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66297 w 2534839"/>
              <a:gd name="connsiteY3" fmla="*/ 1392943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  <a:gd name="connsiteX0" fmla="*/ 0 w 2534839"/>
              <a:gd name="connsiteY0" fmla="*/ 1395545 h 1395545"/>
              <a:gd name="connsiteX1" fmla="*/ 1311273 w 2534839"/>
              <a:gd name="connsiteY1" fmla="*/ 1720 h 1395545"/>
              <a:gd name="connsiteX2" fmla="*/ 2534839 w 2534839"/>
              <a:gd name="connsiteY2" fmla="*/ 0 h 1395545"/>
              <a:gd name="connsiteX3" fmla="*/ 1281290 w 2534839"/>
              <a:gd name="connsiteY3" fmla="*/ 1389195 h 1395545"/>
              <a:gd name="connsiteX4" fmla="*/ 0 w 2534839"/>
              <a:gd name="connsiteY4" fmla="*/ 1395545 h 1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4839" h="1395545">
                <a:moveTo>
                  <a:pt x="0" y="1395545"/>
                </a:moveTo>
                <a:lnTo>
                  <a:pt x="1311273" y="1720"/>
                </a:lnTo>
                <a:lnTo>
                  <a:pt x="2534839" y="0"/>
                </a:lnTo>
                <a:lnTo>
                  <a:pt x="1281290" y="1389195"/>
                </a:lnTo>
                <a:lnTo>
                  <a:pt x="0" y="1395545"/>
                </a:lnTo>
                <a:close/>
              </a:path>
            </a:pathLst>
          </a:custGeom>
          <a:solidFill>
            <a:schemeClr val="lt1"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2" name="Arrow: Up 41">
            <a:extLst>
              <a:ext uri="{FF2B5EF4-FFF2-40B4-BE49-F238E27FC236}">
                <a16:creationId xmlns:a16="http://schemas.microsoft.com/office/drawing/2014/main" id="{76E17872-9255-4260-83CB-A2D8B2060412}"/>
              </a:ext>
            </a:extLst>
          </p:cNvPr>
          <p:cNvSpPr/>
          <p:nvPr/>
        </p:nvSpPr>
        <p:spPr>
          <a:xfrm>
            <a:off x="7702147" y="467045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DC517F73-BB58-4353-88C2-643E7FEAC203}"/>
              </a:ext>
            </a:extLst>
          </p:cNvPr>
          <p:cNvSpPr/>
          <p:nvPr/>
        </p:nvSpPr>
        <p:spPr>
          <a:xfrm>
            <a:off x="8962789" y="421823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Arrow: Up 43">
            <a:extLst>
              <a:ext uri="{FF2B5EF4-FFF2-40B4-BE49-F238E27FC236}">
                <a16:creationId xmlns:a16="http://schemas.microsoft.com/office/drawing/2014/main" id="{878B6F8E-D4D7-42AD-B937-F033623E9B1A}"/>
              </a:ext>
            </a:extLst>
          </p:cNvPr>
          <p:cNvSpPr/>
          <p:nvPr/>
        </p:nvSpPr>
        <p:spPr>
          <a:xfrm>
            <a:off x="10351800" y="3945242"/>
            <a:ext cx="228805" cy="78740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Parallelogram 42">
            <a:extLst>
              <a:ext uri="{FF2B5EF4-FFF2-40B4-BE49-F238E27FC236}">
                <a16:creationId xmlns:a16="http://schemas.microsoft.com/office/drawing/2014/main" id="{5C281316-106A-404A-A523-877BA71D4D90}"/>
              </a:ext>
            </a:extLst>
          </p:cNvPr>
          <p:cNvSpPr>
            <a:spLocks noChangeAspect="1"/>
          </p:cNvSpPr>
          <p:nvPr/>
        </p:nvSpPr>
        <p:spPr>
          <a:xfrm>
            <a:off x="10091298" y="3679680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Parallelogram 42">
            <a:extLst>
              <a:ext uri="{FF2B5EF4-FFF2-40B4-BE49-F238E27FC236}">
                <a16:creationId xmlns:a16="http://schemas.microsoft.com/office/drawing/2014/main" id="{74453535-B232-45B2-84A2-38F164926015}"/>
              </a:ext>
            </a:extLst>
          </p:cNvPr>
          <p:cNvSpPr>
            <a:spLocks noChangeAspect="1"/>
          </p:cNvSpPr>
          <p:nvPr/>
        </p:nvSpPr>
        <p:spPr>
          <a:xfrm>
            <a:off x="8702287" y="3970629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Parallelogram 42">
            <a:extLst>
              <a:ext uri="{FF2B5EF4-FFF2-40B4-BE49-F238E27FC236}">
                <a16:creationId xmlns:a16="http://schemas.microsoft.com/office/drawing/2014/main" id="{0EEC1CE1-9DFB-45AA-8024-09BD8A9A4E6C}"/>
              </a:ext>
            </a:extLst>
          </p:cNvPr>
          <p:cNvSpPr>
            <a:spLocks noChangeAspect="1"/>
          </p:cNvSpPr>
          <p:nvPr/>
        </p:nvSpPr>
        <p:spPr>
          <a:xfrm>
            <a:off x="7441645" y="4427294"/>
            <a:ext cx="749808" cy="241328"/>
          </a:xfrm>
          <a:custGeom>
            <a:avLst/>
            <a:gdLst>
              <a:gd name="connsiteX0" fmla="*/ 0 w 914400"/>
              <a:gd name="connsiteY0" fmla="*/ 914400 h 914400"/>
              <a:gd name="connsiteX1" fmla="*/ 146048 w 914400"/>
              <a:gd name="connsiteY1" fmla="*/ 0 h 914400"/>
              <a:gd name="connsiteX2" fmla="*/ 914400 w 914400"/>
              <a:gd name="connsiteY2" fmla="*/ 0 h 914400"/>
              <a:gd name="connsiteX3" fmla="*/ 768352 w 914400"/>
              <a:gd name="connsiteY3" fmla="*/ 914400 h 914400"/>
              <a:gd name="connsiteX4" fmla="*/ 0 w 914400"/>
              <a:gd name="connsiteY4" fmla="*/ 914400 h 91440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768352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77950 h 1377950"/>
              <a:gd name="connsiteX1" fmla="*/ 146048 w 3965575"/>
              <a:gd name="connsiteY1" fmla="*/ 463550 h 1377950"/>
              <a:gd name="connsiteX2" fmla="*/ 3965575 w 3965575"/>
              <a:gd name="connsiteY2" fmla="*/ 0 h 1377950"/>
              <a:gd name="connsiteX3" fmla="*/ 2708277 w 3965575"/>
              <a:gd name="connsiteY3" fmla="*/ 1377950 h 1377950"/>
              <a:gd name="connsiteX4" fmla="*/ 0 w 3965575"/>
              <a:gd name="connsiteY4" fmla="*/ 1377950 h 1377950"/>
              <a:gd name="connsiteX0" fmla="*/ 0 w 3965575"/>
              <a:gd name="connsiteY0" fmla="*/ 1387475 h 1387475"/>
              <a:gd name="connsiteX1" fmla="*/ 1089023 w 3965575"/>
              <a:gd name="connsiteY1" fmla="*/ 0 h 1387475"/>
              <a:gd name="connsiteX2" fmla="*/ 3965575 w 3965575"/>
              <a:gd name="connsiteY2" fmla="*/ 9525 h 1387475"/>
              <a:gd name="connsiteX3" fmla="*/ 2708277 w 3965575"/>
              <a:gd name="connsiteY3" fmla="*/ 1387475 h 1387475"/>
              <a:gd name="connsiteX4" fmla="*/ 0 w 3965575"/>
              <a:gd name="connsiteY4" fmla="*/ 1387475 h 1387475"/>
              <a:gd name="connsiteX0" fmla="*/ 0 w 4140200"/>
              <a:gd name="connsiteY0" fmla="*/ 1377950 h 1387475"/>
              <a:gd name="connsiteX1" fmla="*/ 1263648 w 4140200"/>
              <a:gd name="connsiteY1" fmla="*/ 0 h 1387475"/>
              <a:gd name="connsiteX2" fmla="*/ 4140200 w 4140200"/>
              <a:gd name="connsiteY2" fmla="*/ 9525 h 1387475"/>
              <a:gd name="connsiteX3" fmla="*/ 2882902 w 4140200"/>
              <a:gd name="connsiteY3" fmla="*/ 1387475 h 1387475"/>
              <a:gd name="connsiteX4" fmla="*/ 0 w 4140200"/>
              <a:gd name="connsiteY4" fmla="*/ 1377950 h 1387475"/>
              <a:gd name="connsiteX0" fmla="*/ 0 w 4168775"/>
              <a:gd name="connsiteY0" fmla="*/ 1381125 h 1387475"/>
              <a:gd name="connsiteX1" fmla="*/ 1292223 w 4168775"/>
              <a:gd name="connsiteY1" fmla="*/ 0 h 1387475"/>
              <a:gd name="connsiteX2" fmla="*/ 4168775 w 4168775"/>
              <a:gd name="connsiteY2" fmla="*/ 9525 h 1387475"/>
              <a:gd name="connsiteX3" fmla="*/ 2911477 w 4168775"/>
              <a:gd name="connsiteY3" fmla="*/ 1387475 h 1387475"/>
              <a:gd name="connsiteX4" fmla="*/ 0 w 4168775"/>
              <a:gd name="connsiteY4" fmla="*/ 1381125 h 1387475"/>
              <a:gd name="connsiteX0" fmla="*/ 0 w 4187825"/>
              <a:gd name="connsiteY0" fmla="*/ 1393825 h 1393825"/>
              <a:gd name="connsiteX1" fmla="*/ 1311273 w 4187825"/>
              <a:gd name="connsiteY1" fmla="*/ 0 h 1393825"/>
              <a:gd name="connsiteX2" fmla="*/ 4187825 w 4187825"/>
              <a:gd name="connsiteY2" fmla="*/ 9525 h 1393825"/>
              <a:gd name="connsiteX3" fmla="*/ 2930527 w 4187825"/>
              <a:gd name="connsiteY3" fmla="*/ 1387475 h 1393825"/>
              <a:gd name="connsiteX4" fmla="*/ 0 w 4187825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30527 w 4270808"/>
              <a:gd name="connsiteY3" fmla="*/ 1387475 h 1393825"/>
              <a:gd name="connsiteX4" fmla="*/ 0 w 4270808"/>
              <a:gd name="connsiteY4" fmla="*/ 1393825 h 1393825"/>
              <a:gd name="connsiteX0" fmla="*/ 0 w 4270808"/>
              <a:gd name="connsiteY0" fmla="*/ 1393825 h 1393825"/>
              <a:gd name="connsiteX1" fmla="*/ 1311273 w 4270808"/>
              <a:gd name="connsiteY1" fmla="*/ 0 h 1393825"/>
              <a:gd name="connsiteX2" fmla="*/ 4270808 w 4270808"/>
              <a:gd name="connsiteY2" fmla="*/ 9526 h 1393825"/>
              <a:gd name="connsiteX3" fmla="*/ 2968244 w 4270808"/>
              <a:gd name="connsiteY3" fmla="*/ 1379933 h 1393825"/>
              <a:gd name="connsiteX4" fmla="*/ 0 w 4270808"/>
              <a:gd name="connsiteY4" fmla="*/ 1393825 h 1393825"/>
              <a:gd name="connsiteX0" fmla="*/ 0 w 4240633"/>
              <a:gd name="connsiteY0" fmla="*/ 1393825 h 1393825"/>
              <a:gd name="connsiteX1" fmla="*/ 1311273 w 4240633"/>
              <a:gd name="connsiteY1" fmla="*/ 0 h 1393825"/>
              <a:gd name="connsiteX2" fmla="*/ 4240633 w 4240633"/>
              <a:gd name="connsiteY2" fmla="*/ 9526 h 1393825"/>
              <a:gd name="connsiteX3" fmla="*/ 2968244 w 4240633"/>
              <a:gd name="connsiteY3" fmla="*/ 1379933 h 1393825"/>
              <a:gd name="connsiteX4" fmla="*/ 0 w 4240633"/>
              <a:gd name="connsiteY4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0633" h="1393825">
                <a:moveTo>
                  <a:pt x="0" y="1393825"/>
                </a:moveTo>
                <a:lnTo>
                  <a:pt x="1311273" y="0"/>
                </a:lnTo>
                <a:lnTo>
                  <a:pt x="4240633" y="9526"/>
                </a:lnTo>
                <a:lnTo>
                  <a:pt x="2968244" y="1379933"/>
                </a:lnTo>
                <a:lnTo>
                  <a:pt x="0" y="139382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448D905A-74F8-413A-802F-9113AE18BE3B}"/>
              </a:ext>
            </a:extLst>
          </p:cNvPr>
          <p:cNvSpPr/>
          <p:nvPr/>
        </p:nvSpPr>
        <p:spPr>
          <a:xfrm>
            <a:off x="7702147" y="4253005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Arrow: Up 48">
            <a:extLst>
              <a:ext uri="{FF2B5EF4-FFF2-40B4-BE49-F238E27FC236}">
                <a16:creationId xmlns:a16="http://schemas.microsoft.com/office/drawing/2014/main" id="{7F1FEF82-D353-4EDF-81C2-2DF1242CEC3E}"/>
              </a:ext>
            </a:extLst>
          </p:cNvPr>
          <p:cNvSpPr/>
          <p:nvPr/>
        </p:nvSpPr>
        <p:spPr>
          <a:xfrm>
            <a:off x="8962789" y="3809427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B7490EDD-2C15-40D5-9576-322974609C73}"/>
              </a:ext>
            </a:extLst>
          </p:cNvPr>
          <p:cNvSpPr/>
          <p:nvPr/>
        </p:nvSpPr>
        <p:spPr>
          <a:xfrm>
            <a:off x="10351800" y="3503882"/>
            <a:ext cx="228805" cy="274320"/>
          </a:xfrm>
          <a:prstGeom prst="upArrow">
            <a:avLst/>
          </a:prstGeom>
          <a:solidFill>
            <a:srgbClr val="29AF8C"/>
          </a:solidFill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B5C129B3-46FF-4B5B-B5C4-BDE116C6CD4A}"/>
              </a:ext>
            </a:extLst>
          </p:cNvPr>
          <p:cNvSpPr/>
          <p:nvPr/>
        </p:nvSpPr>
        <p:spPr>
          <a:xfrm>
            <a:off x="7345436" y="2809902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83E6D68B-1B97-4BB4-85DE-CE1EBB6238F9}"/>
              </a:ext>
            </a:extLst>
          </p:cNvPr>
          <p:cNvSpPr/>
          <p:nvPr/>
        </p:nvSpPr>
        <p:spPr>
          <a:xfrm>
            <a:off x="8603965" y="2371469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0E351186-8ADD-42ED-8F91-3BD8843697EE}"/>
              </a:ext>
            </a:extLst>
          </p:cNvPr>
          <p:cNvSpPr/>
          <p:nvPr/>
        </p:nvSpPr>
        <p:spPr>
          <a:xfrm>
            <a:off x="9976681" y="2073848"/>
            <a:ext cx="1160591" cy="1425541"/>
          </a:xfrm>
          <a:prstGeom prst="cub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ConvNet</a:t>
            </a:r>
            <a:endParaRPr lang="id-ID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A22201-34D8-46FE-9A99-DFF3591E1332}"/>
              </a:ext>
            </a:extLst>
          </p:cNvPr>
          <p:cNvGrpSpPr/>
          <p:nvPr/>
        </p:nvGrpSpPr>
        <p:grpSpPr>
          <a:xfrm>
            <a:off x="6742227" y="1621206"/>
            <a:ext cx="4460001" cy="1353341"/>
            <a:chOff x="6742227" y="1621206"/>
            <a:chExt cx="4460001" cy="1353341"/>
          </a:xfrm>
        </p:grpSpPr>
        <p:sp>
          <p:nvSpPr>
            <p:cNvPr id="55" name="Arrow: Up 54">
              <a:extLst>
                <a:ext uri="{FF2B5EF4-FFF2-40B4-BE49-F238E27FC236}">
                  <a16:creationId xmlns:a16="http://schemas.microsoft.com/office/drawing/2014/main" id="{908AC342-6F4E-4642-A20E-E73ED217A78B}"/>
                </a:ext>
              </a:extLst>
            </p:cNvPr>
            <p:cNvSpPr/>
            <p:nvPr/>
          </p:nvSpPr>
          <p:spPr>
            <a:xfrm>
              <a:off x="7764803" y="2733219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Arrow: Up 55">
              <a:extLst>
                <a:ext uri="{FF2B5EF4-FFF2-40B4-BE49-F238E27FC236}">
                  <a16:creationId xmlns:a16="http://schemas.microsoft.com/office/drawing/2014/main" id="{5325D4E5-041B-4424-B8EF-6F576DE65527}"/>
                </a:ext>
              </a:extLst>
            </p:cNvPr>
            <p:cNvSpPr/>
            <p:nvPr/>
          </p:nvSpPr>
          <p:spPr>
            <a:xfrm>
              <a:off x="9035176" y="2304623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Arrow: Up 56">
              <a:extLst>
                <a:ext uri="{FF2B5EF4-FFF2-40B4-BE49-F238E27FC236}">
                  <a16:creationId xmlns:a16="http://schemas.microsoft.com/office/drawing/2014/main" id="{F60BB92F-9000-4EB5-8211-89CFF3F2029B}"/>
                </a:ext>
              </a:extLst>
            </p:cNvPr>
            <p:cNvSpPr/>
            <p:nvPr/>
          </p:nvSpPr>
          <p:spPr>
            <a:xfrm>
              <a:off x="10650328" y="1999078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Arrow: Up 57">
              <a:extLst>
                <a:ext uri="{FF2B5EF4-FFF2-40B4-BE49-F238E27FC236}">
                  <a16:creationId xmlns:a16="http://schemas.microsoft.com/office/drawing/2014/main" id="{472660C4-5C6B-403F-9274-EBA87BFF1C2E}"/>
                </a:ext>
              </a:extLst>
            </p:cNvPr>
            <p:cNvSpPr/>
            <p:nvPr/>
          </p:nvSpPr>
          <p:spPr>
            <a:xfrm rot="19080000">
              <a:off x="7355845" y="2709195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Arrow: Up 58">
              <a:extLst>
                <a:ext uri="{FF2B5EF4-FFF2-40B4-BE49-F238E27FC236}">
                  <a16:creationId xmlns:a16="http://schemas.microsoft.com/office/drawing/2014/main" id="{B939E770-5EAB-493A-A3EC-6D9027D4A6DC}"/>
                </a:ext>
              </a:extLst>
            </p:cNvPr>
            <p:cNvSpPr/>
            <p:nvPr/>
          </p:nvSpPr>
          <p:spPr>
            <a:xfrm rot="19080000">
              <a:off x="8509824" y="2304769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Arrow: Up 59">
              <a:extLst>
                <a:ext uri="{FF2B5EF4-FFF2-40B4-BE49-F238E27FC236}">
                  <a16:creationId xmlns:a16="http://schemas.microsoft.com/office/drawing/2014/main" id="{73D478D2-319F-43DD-8788-52D2064F5CAE}"/>
                </a:ext>
              </a:extLst>
            </p:cNvPr>
            <p:cNvSpPr/>
            <p:nvPr/>
          </p:nvSpPr>
          <p:spPr>
            <a:xfrm rot="19080000">
              <a:off x="10113551" y="1975054"/>
              <a:ext cx="228805" cy="241328"/>
            </a:xfrm>
            <a:prstGeom prst="upArrow">
              <a:avLst/>
            </a:prstGeom>
            <a:solidFill>
              <a:srgbClr val="29AF8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E8ECC06-CB0A-4BCD-8A88-D5D513D7F367}"/>
                </a:ext>
              </a:extLst>
            </p:cNvPr>
            <p:cNvSpPr/>
            <p:nvPr/>
          </p:nvSpPr>
          <p:spPr>
            <a:xfrm>
              <a:off x="6742227" y="2365260"/>
              <a:ext cx="758952" cy="32896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Bbox</a:t>
              </a:r>
              <a:endParaRPr lang="id-ID" sz="16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87B61A4-5D77-4A91-A440-63F33D37F7B7}"/>
                </a:ext>
              </a:extLst>
            </p:cNvPr>
            <p:cNvSpPr/>
            <p:nvPr/>
          </p:nvSpPr>
          <p:spPr>
            <a:xfrm>
              <a:off x="7878670" y="1949143"/>
              <a:ext cx="758952" cy="32896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Bbox</a:t>
              </a:r>
              <a:endParaRPr lang="id-ID" sz="16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2782001-6821-495D-B099-9E7DB3AAB533}"/>
                </a:ext>
              </a:extLst>
            </p:cNvPr>
            <p:cNvSpPr/>
            <p:nvPr/>
          </p:nvSpPr>
          <p:spPr>
            <a:xfrm>
              <a:off x="9590855" y="1621206"/>
              <a:ext cx="758952" cy="32896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Bbox</a:t>
              </a:r>
              <a:endParaRPr lang="id-ID" sz="16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1E28FF2-F163-4890-ABEF-059BC71FC834}"/>
                </a:ext>
              </a:extLst>
            </p:cNvPr>
            <p:cNvSpPr/>
            <p:nvPr/>
          </p:nvSpPr>
          <p:spPr>
            <a:xfrm>
              <a:off x="7577238" y="2365260"/>
              <a:ext cx="758952" cy="328961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Class</a:t>
              </a:r>
              <a:endParaRPr lang="id-ID" sz="1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726645-2772-4A5F-9B3E-62CCDBA55039}"/>
                </a:ext>
              </a:extLst>
            </p:cNvPr>
            <p:cNvSpPr/>
            <p:nvPr/>
          </p:nvSpPr>
          <p:spPr>
            <a:xfrm>
              <a:off x="8736212" y="1949143"/>
              <a:ext cx="812259" cy="328961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Class</a:t>
              </a:r>
              <a:endParaRPr lang="id-ID" sz="16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7C0BAB-8036-4C43-B551-660E6D178D61}"/>
                </a:ext>
              </a:extLst>
            </p:cNvPr>
            <p:cNvSpPr/>
            <p:nvPr/>
          </p:nvSpPr>
          <p:spPr>
            <a:xfrm>
              <a:off x="10443276" y="1621206"/>
              <a:ext cx="758952" cy="328961"/>
            </a:xfrm>
            <a:prstGeom prst="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Class</a:t>
              </a:r>
              <a:endParaRPr lang="id-ID" sz="1600" dirty="0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360670" cy="402549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Slow at test-time due to  independent forward passes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Solution: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Swap convolution and warping</a:t>
            </a:r>
          </a:p>
          <a:p>
            <a:pPr lvl="1"/>
            <a:r>
              <a:rPr lang="en-US" dirty="0"/>
              <a:t>Process image before cropping</a:t>
            </a:r>
          </a:p>
          <a:p>
            <a:pPr lvl="1"/>
            <a:r>
              <a:rPr lang="en-US" dirty="0"/>
              <a:t>Share computation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Solve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9E15A3-1BE1-4EA4-8011-7B1F25FAF25C}"/>
              </a:ext>
            </a:extLst>
          </p:cNvPr>
          <p:cNvSpPr/>
          <p:nvPr/>
        </p:nvSpPr>
        <p:spPr>
          <a:xfrm>
            <a:off x="6493237" y="3842719"/>
            <a:ext cx="1163369" cy="1692998"/>
          </a:xfrm>
          <a:prstGeom prst="arc">
            <a:avLst>
              <a:gd name="adj1" fmla="val 5400000"/>
              <a:gd name="adj2" fmla="val 16210605"/>
            </a:avLst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06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5970</TotalTime>
  <Words>1620</Words>
  <Application>Microsoft Office PowerPoint</Application>
  <PresentationFormat>Widescreen</PresentationFormat>
  <Paragraphs>478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ArialMT</vt:lpstr>
      <vt:lpstr>Brush Script Std</vt:lpstr>
      <vt:lpstr>Calibri</vt:lpstr>
      <vt:lpstr>Lucida Grande</vt:lpstr>
      <vt:lpstr>Verdana</vt:lpstr>
      <vt:lpstr>Wingdings</vt:lpstr>
      <vt:lpstr>template_informatika_slide</vt:lpstr>
      <vt:lpstr>Computer Vision</vt:lpstr>
      <vt:lpstr>Agenda</vt:lpstr>
      <vt:lpstr>Region-based Convolutional Neural Network</vt:lpstr>
      <vt:lpstr>R-CNN</vt:lpstr>
      <vt:lpstr>R-CNN Results</vt:lpstr>
      <vt:lpstr>R-CNN Problems</vt:lpstr>
      <vt:lpstr>R-CNN Problems</vt:lpstr>
      <vt:lpstr>R-CNN Problems</vt:lpstr>
      <vt:lpstr>Idea to Solve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 Backbones</vt:lpstr>
      <vt:lpstr>Fast R-CNN Backbones</vt:lpstr>
      <vt:lpstr>Fast R-CNN</vt:lpstr>
      <vt:lpstr>Region of Interest Pooling</vt:lpstr>
      <vt:lpstr>Fast R-CNN: Region of Interest Pooling</vt:lpstr>
      <vt:lpstr>Fast R-CNN: Region of Interest Pooling</vt:lpstr>
      <vt:lpstr>Fast R-CNN: Region of Interest Pooling</vt:lpstr>
      <vt:lpstr>Fast R-CNN: Region of Interest Pooling</vt:lpstr>
      <vt:lpstr>Fast R-CNN Train</vt:lpstr>
      <vt:lpstr>Fast R-CNN Train</vt:lpstr>
      <vt:lpstr>Fast R-CNN Results [2014]</vt:lpstr>
      <vt:lpstr>Fast R-CNN Results</vt:lpstr>
      <vt:lpstr>Fast R-CNN Problems</vt:lpstr>
      <vt:lpstr>Faster R-CNN Learnable Region Proposals</vt:lpstr>
      <vt:lpstr>Faster R-CNN</vt:lpstr>
      <vt:lpstr>Region Proposal Network</vt:lpstr>
      <vt:lpstr>Region Proposal Network</vt:lpstr>
      <vt:lpstr>Region Proposal Network</vt:lpstr>
      <vt:lpstr>Region Proposal Network</vt:lpstr>
      <vt:lpstr>Region Proposal Network</vt:lpstr>
      <vt:lpstr>Region Proposal Network</vt:lpstr>
      <vt:lpstr>Region Proposal Network</vt:lpstr>
      <vt:lpstr>Region Proposal Network</vt:lpstr>
      <vt:lpstr>Anchor Boxes</vt:lpstr>
      <vt:lpstr>Faster R-CNN</vt:lpstr>
      <vt:lpstr>Faster R-CNN</vt:lpstr>
      <vt:lpstr>Faster R-CNN Results</vt:lpstr>
      <vt:lpstr>Results from Faster R-CNN</vt:lpstr>
      <vt:lpstr>ImageNet Detection 2013-2015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548</cp:revision>
  <dcterms:created xsi:type="dcterms:W3CDTF">2012-11-14T18:53:32Z</dcterms:created>
  <dcterms:modified xsi:type="dcterms:W3CDTF">2020-11-28T00:20:37Z</dcterms:modified>
</cp:coreProperties>
</file>